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5" r:id="rId5"/>
    <p:sldId id="270"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257" r:id="rId43"/>
    <p:sldId id="258" r:id="rId44"/>
    <p:sldId id="259" r:id="rId45"/>
    <p:sldId id="260" r:id="rId46"/>
    <p:sldId id="273" r:id="rId47"/>
    <p:sldId id="274" r:id="rId48"/>
    <p:sldId id="275" r:id="rId49"/>
    <p:sldId id="276" r:id="rId50"/>
    <p:sldId id="277" r:id="rId51"/>
    <p:sldId id="278" r:id="rId52"/>
    <p:sldId id="279" r:id="rId53"/>
    <p:sldId id="280" r:id="rId54"/>
    <p:sldId id="281" r:id="rId55"/>
    <p:sldId id="282" r:id="rId56"/>
    <p:sldId id="261" r:id="rId57"/>
    <p:sldId id="262" r:id="rId58"/>
    <p:sldId id="264" r:id="rId59"/>
    <p:sldId id="265" r:id="rId60"/>
    <p:sldId id="267" r:id="rId61"/>
    <p:sldId id="268" r:id="rId62"/>
    <p:sldId id="269" r:id="rId63"/>
    <p:sldId id="266" r:id="rId64"/>
    <p:sldId id="271" r:id="rId65"/>
    <p:sldId id="272" r:id="rId66"/>
    <p:sldId id="26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938F-308D-6EF7-8446-8781B1346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70B813-F332-B0AE-447A-236D6A359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DA77D1-7FA1-43F2-0C45-7F38254282FA}"/>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6F22E003-3331-53BD-43C9-53F0552C6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F712E-43FD-29F7-A66F-C3AD18E2970D}"/>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380975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56DA-4C8D-E314-F7C3-09891FFC9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9D2F8E-7360-17A0-88FE-117BC21B9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BAE6-EAD5-EA7F-836D-A0F80EC27C93}"/>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CED9C688-E93F-F433-E675-14F8A13A7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D7A82-96D7-63B0-45D1-F79B88121127}"/>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429356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7288B-0994-ACD5-A4BC-1406AD8B9F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1B4F8-BB78-4EC7-FE37-64D1C32B48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65006-2850-D7AE-3CD2-D5ABCB60A815}"/>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6621F919-BB52-61D4-5128-E1736D0D5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F2AD5-0C40-8D2F-AAAF-4DC1AEDBD034}"/>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190909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FD64-0D09-8E27-6956-7A8BFABD2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806E4-BB72-0B98-111D-8C756BA090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BD3B5-F7AE-3B0F-4250-DE7F92ACBE2B}"/>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D2C33B99-9434-D2F2-A31C-165206690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6388E-13B8-5D9C-4E26-D1E6D25A0331}"/>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62645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DC3A-E19B-9A7F-FFED-7D52BB90A6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88935B-0C82-8AA0-CC81-4655BEB85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C820B-63E4-5373-BDEF-53C192B0C8AA}"/>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FB56519E-6691-57D8-0EED-216854EEA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B708-19AB-A057-E91D-0EFDACBAEC49}"/>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197261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6901-13A9-F59C-C8EF-7ACCBF0A4C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7A609-6524-05A5-546F-666198C239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54C50C-328E-E9FB-5EEB-B66EF7F969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D654FC-CC2F-C3CE-6873-4C5A60C97725}"/>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6" name="Footer Placeholder 5">
            <a:extLst>
              <a:ext uri="{FF2B5EF4-FFF2-40B4-BE49-F238E27FC236}">
                <a16:creationId xmlns:a16="http://schemas.microsoft.com/office/drawing/2014/main" id="{30F29CB8-F966-E5F2-FF61-B80F657AA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1877A-B1AD-AFAC-12F9-D59B17F8C433}"/>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3189921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1729-A864-C6A3-6084-EDD5F6A942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4E5F3C-41D6-00A8-A3C6-97B9261BAD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86F2A3-0983-5DAF-59F9-4001DBAD7C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33C4A-3E72-C6AE-282A-005989247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3E35A-68FB-844E-489D-E616D1E7B7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2A5551-720E-BEEF-41C8-6A8C61038783}"/>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8" name="Footer Placeholder 7">
            <a:extLst>
              <a:ext uri="{FF2B5EF4-FFF2-40B4-BE49-F238E27FC236}">
                <a16:creationId xmlns:a16="http://schemas.microsoft.com/office/drawing/2014/main" id="{3963EA30-4FBB-0CCF-F056-E6F26B26C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B54764-1428-7AD0-F5C8-A74E812394CD}"/>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2310674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8ADB-CB18-2589-3190-A54E12AA89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CAB281-E299-1BFE-69E9-865904A3574E}"/>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4" name="Footer Placeholder 3">
            <a:extLst>
              <a:ext uri="{FF2B5EF4-FFF2-40B4-BE49-F238E27FC236}">
                <a16:creationId xmlns:a16="http://schemas.microsoft.com/office/drawing/2014/main" id="{0529D9B0-6A4B-BBC3-627B-2981B1F67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96D87-3927-BF59-5550-020640DA581C}"/>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3847368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E127D-9D1F-33CA-6E4A-5F72B12AD1B9}"/>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3" name="Footer Placeholder 2">
            <a:extLst>
              <a:ext uri="{FF2B5EF4-FFF2-40B4-BE49-F238E27FC236}">
                <a16:creationId xmlns:a16="http://schemas.microsoft.com/office/drawing/2014/main" id="{447D90B3-EDCF-D9A4-74E1-64A012B067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7015F7-C3A5-879E-FF08-069459FF26B9}"/>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213828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E7D-949B-EFA8-CA90-C7974967D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25AF1-FEEC-FA53-9248-DE38CA9EB8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F0E23E-1039-9D95-3C6B-881E9DB9F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EFB0A-6851-26D5-20F5-48524F714A0C}"/>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6" name="Footer Placeholder 5">
            <a:extLst>
              <a:ext uri="{FF2B5EF4-FFF2-40B4-BE49-F238E27FC236}">
                <a16:creationId xmlns:a16="http://schemas.microsoft.com/office/drawing/2014/main" id="{47EF27C2-53E2-ED5E-8A53-80BE1125D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2248B-F420-70D7-8C3D-CFA4BBF3572E}"/>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2456848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75F3-A1CE-F994-335E-3A7C19214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479C5B-74EA-13E1-9AAF-5CE8EF0F6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A403B2-0716-6DB6-4328-3D2BCA1DF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C8CA4-FC4A-4726-AD67-E1D80E4961D9}"/>
              </a:ext>
            </a:extLst>
          </p:cNvPr>
          <p:cNvSpPr>
            <a:spLocks noGrp="1"/>
          </p:cNvSpPr>
          <p:nvPr>
            <p:ph type="dt" sz="half" idx="10"/>
          </p:nvPr>
        </p:nvSpPr>
        <p:spPr/>
        <p:txBody>
          <a:bodyPr/>
          <a:lstStyle/>
          <a:p>
            <a:fld id="{D75084BB-35B2-453F-8B3E-041C170A81E2}" type="datetimeFigureOut">
              <a:rPr lang="en-US" smtClean="0"/>
              <a:t>10/26/2023</a:t>
            </a:fld>
            <a:endParaRPr lang="en-US"/>
          </a:p>
        </p:txBody>
      </p:sp>
      <p:sp>
        <p:nvSpPr>
          <p:cNvPr id="6" name="Footer Placeholder 5">
            <a:extLst>
              <a:ext uri="{FF2B5EF4-FFF2-40B4-BE49-F238E27FC236}">
                <a16:creationId xmlns:a16="http://schemas.microsoft.com/office/drawing/2014/main" id="{74D46213-D43E-51F5-7169-4C837D3000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57261-B344-4B3A-39FE-B40F9ACACEB6}"/>
              </a:ext>
            </a:extLst>
          </p:cNvPr>
          <p:cNvSpPr>
            <a:spLocks noGrp="1"/>
          </p:cNvSpPr>
          <p:nvPr>
            <p:ph type="sldNum" sz="quarter" idx="12"/>
          </p:nvPr>
        </p:nvSpPr>
        <p:spPr/>
        <p:txBody>
          <a:bodyPr/>
          <a:lstStyle/>
          <a:p>
            <a:fld id="{BE721072-20B4-4571-AE7D-F70571FCB16C}" type="slidenum">
              <a:rPr lang="en-US" smtClean="0"/>
              <a:t>‹#›</a:t>
            </a:fld>
            <a:endParaRPr lang="en-US"/>
          </a:p>
        </p:txBody>
      </p:sp>
    </p:spTree>
    <p:extLst>
      <p:ext uri="{BB962C8B-B14F-4D97-AF65-F5344CB8AC3E}">
        <p14:creationId xmlns:p14="http://schemas.microsoft.com/office/powerpoint/2010/main" val="78878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CEF30-1B3C-495A-25A3-0F1835236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A0BDA9-F89E-344A-B929-2761DA3C1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44AB5-8ECE-8991-52F7-5A5056EC5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5084BB-35B2-453F-8B3E-041C170A81E2}" type="datetimeFigureOut">
              <a:rPr lang="en-US" smtClean="0"/>
              <a:t>10/26/2023</a:t>
            </a:fld>
            <a:endParaRPr lang="en-US"/>
          </a:p>
        </p:txBody>
      </p:sp>
      <p:sp>
        <p:nvSpPr>
          <p:cNvPr id="5" name="Footer Placeholder 4">
            <a:extLst>
              <a:ext uri="{FF2B5EF4-FFF2-40B4-BE49-F238E27FC236}">
                <a16:creationId xmlns:a16="http://schemas.microsoft.com/office/drawing/2014/main" id="{C3D2FB6C-3094-0330-7604-4196267F5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A965FC-7555-2DAA-0AFA-595503A2A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21072-20B4-4571-AE7D-F70571FCB16C}" type="slidenum">
              <a:rPr lang="en-US" smtClean="0"/>
              <a:t>‹#›</a:t>
            </a:fld>
            <a:endParaRPr lang="en-US"/>
          </a:p>
        </p:txBody>
      </p:sp>
    </p:spTree>
    <p:extLst>
      <p:ext uri="{BB962C8B-B14F-4D97-AF65-F5344CB8AC3E}">
        <p14:creationId xmlns:p14="http://schemas.microsoft.com/office/powerpoint/2010/main" val="1777860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RWgW-CgdIk0" TargetMode="External"/><Relationship Id="rId2" Type="http://schemas.openxmlformats.org/officeDocument/2006/relationships/hyperlink" Target="https://www.youtube.com/watch?v=M988_fsOSWo" TargetMode="External"/><Relationship Id="rId1" Type="http://schemas.openxmlformats.org/officeDocument/2006/relationships/slideLayout" Target="../slideLayouts/slideLayout2.xml"/><Relationship Id="rId6" Type="http://schemas.openxmlformats.org/officeDocument/2006/relationships/hyperlink" Target="https://docs.microsoft.com/en-us/learn/paths/az-900-describe-cloud-concepts/" TargetMode="External"/><Relationship Id="rId5" Type="http://schemas.openxmlformats.org/officeDocument/2006/relationships/hyperlink" Target="https://www.youtube.com/watch?v=tDuruX7XSac" TargetMode="External"/><Relationship Id="rId4" Type="http://schemas.openxmlformats.org/officeDocument/2006/relationships/hyperlink" Target="https://www.udemy.com/course/az900-azur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B8D5-0FE8-FF6F-3B98-CE4C80037BA9}"/>
              </a:ext>
            </a:extLst>
          </p:cNvPr>
          <p:cNvSpPr>
            <a:spLocks noGrp="1"/>
          </p:cNvSpPr>
          <p:nvPr>
            <p:ph type="ctrTitle"/>
          </p:nvPr>
        </p:nvSpPr>
        <p:spPr/>
        <p:txBody>
          <a:bodyPr/>
          <a:lstStyle/>
          <a:p>
            <a:r>
              <a:rPr lang="en-US" dirty="0"/>
              <a:t>Cloud</a:t>
            </a:r>
          </a:p>
        </p:txBody>
      </p:sp>
      <p:sp>
        <p:nvSpPr>
          <p:cNvPr id="3" name="Subtitle 2">
            <a:extLst>
              <a:ext uri="{FF2B5EF4-FFF2-40B4-BE49-F238E27FC236}">
                <a16:creationId xmlns:a16="http://schemas.microsoft.com/office/drawing/2014/main" id="{8EF69B18-F157-9E51-E8EC-43E0BCA667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9469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37E1C-BA88-EC18-259F-7370C33983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096E46-ABB8-E294-4F55-D05B7230A3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26FD51-1824-4316-9A65-75724F1F76EB}"/>
              </a:ext>
            </a:extLst>
          </p:cNvPr>
          <p:cNvPicPr>
            <a:picLocks noChangeAspect="1"/>
          </p:cNvPicPr>
          <p:nvPr/>
        </p:nvPicPr>
        <p:blipFill>
          <a:blip r:embed="rId2"/>
          <a:stretch>
            <a:fillRect/>
          </a:stretch>
        </p:blipFill>
        <p:spPr>
          <a:xfrm>
            <a:off x="838200" y="365125"/>
            <a:ext cx="9706527" cy="5589920"/>
          </a:xfrm>
          <a:prstGeom prst="rect">
            <a:avLst/>
          </a:prstGeom>
        </p:spPr>
      </p:pic>
    </p:spTree>
    <p:extLst>
      <p:ext uri="{BB962C8B-B14F-4D97-AF65-F5344CB8AC3E}">
        <p14:creationId xmlns:p14="http://schemas.microsoft.com/office/powerpoint/2010/main" val="23474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A27C-481F-EE6F-CF41-1458AA0962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209E21-3F94-9252-4E46-BCD146E68978}"/>
              </a:ext>
            </a:extLst>
          </p:cNvPr>
          <p:cNvSpPr>
            <a:spLocks noGrp="1"/>
          </p:cNvSpPr>
          <p:nvPr>
            <p:ph idx="1"/>
          </p:nvPr>
        </p:nvSpPr>
        <p:spPr>
          <a:xfrm>
            <a:off x="838200" y="5717219"/>
            <a:ext cx="10515600" cy="459744"/>
          </a:xfrm>
        </p:spPr>
        <p:txBody>
          <a:bodyPr>
            <a:normAutofit lnSpcReduction="10000"/>
          </a:bodyPr>
          <a:lstStyle/>
          <a:p>
            <a:r>
              <a:rPr lang="en-US" dirty="0"/>
              <a:t>Serverless : DBMS on platform as services</a:t>
            </a:r>
            <a:r>
              <a:rPr lang="en-US"/>
              <a:t>, Azure SQL</a:t>
            </a:r>
            <a:endParaRPr lang="en-US" dirty="0"/>
          </a:p>
        </p:txBody>
      </p:sp>
      <p:pic>
        <p:nvPicPr>
          <p:cNvPr id="5" name="Picture 4">
            <a:extLst>
              <a:ext uri="{FF2B5EF4-FFF2-40B4-BE49-F238E27FC236}">
                <a16:creationId xmlns:a16="http://schemas.microsoft.com/office/drawing/2014/main" id="{74F76325-5AE6-749C-7504-057A3781B0B1}"/>
              </a:ext>
            </a:extLst>
          </p:cNvPr>
          <p:cNvPicPr>
            <a:picLocks noChangeAspect="1"/>
          </p:cNvPicPr>
          <p:nvPr/>
        </p:nvPicPr>
        <p:blipFill>
          <a:blip r:embed="rId2"/>
          <a:stretch>
            <a:fillRect/>
          </a:stretch>
        </p:blipFill>
        <p:spPr>
          <a:xfrm>
            <a:off x="772357" y="477246"/>
            <a:ext cx="9395534" cy="5000959"/>
          </a:xfrm>
          <a:prstGeom prst="rect">
            <a:avLst/>
          </a:prstGeom>
        </p:spPr>
      </p:pic>
    </p:spTree>
    <p:extLst>
      <p:ext uri="{BB962C8B-B14F-4D97-AF65-F5344CB8AC3E}">
        <p14:creationId xmlns:p14="http://schemas.microsoft.com/office/powerpoint/2010/main" val="2593171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E0CE-62EB-3C44-453C-D71E2FACA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46EC9E-67E8-A2B1-1A77-7B76ED9F26DD}"/>
              </a:ext>
            </a:extLst>
          </p:cNvPr>
          <p:cNvSpPr>
            <a:spLocks noGrp="1"/>
          </p:cNvSpPr>
          <p:nvPr>
            <p:ph idx="1"/>
          </p:nvPr>
        </p:nvSpPr>
        <p:spPr>
          <a:xfrm>
            <a:off x="838200" y="5184559"/>
            <a:ext cx="10515600" cy="992404"/>
          </a:xfrm>
        </p:spPr>
        <p:txBody>
          <a:bodyPr>
            <a:normAutofit fontScale="55000" lnSpcReduction="20000"/>
          </a:bodyPr>
          <a:lstStyle/>
          <a:p>
            <a:r>
              <a:rPr lang="en-US" dirty="0"/>
              <a:t>User can access service from anywhere without any installation just using the web browser with internet connection</a:t>
            </a:r>
          </a:p>
          <a:p>
            <a:r>
              <a:rPr lang="en-US" dirty="0"/>
              <a:t>Outsources most of the IT services</a:t>
            </a:r>
          </a:p>
          <a:p>
            <a:r>
              <a:rPr lang="en-US" dirty="0"/>
              <a:t>Office 365, Gmail, CRM, Salesforce, </a:t>
            </a:r>
            <a:r>
              <a:rPr lang="en-US" dirty="0" err="1"/>
              <a:t>facebook</a:t>
            </a:r>
            <a:r>
              <a:rPr lang="en-US" dirty="0"/>
              <a:t>, </a:t>
            </a:r>
            <a:r>
              <a:rPr lang="en-US" dirty="0" err="1"/>
              <a:t>linkedin</a:t>
            </a:r>
            <a:r>
              <a:rPr lang="en-US" dirty="0"/>
              <a:t> login and password</a:t>
            </a:r>
          </a:p>
        </p:txBody>
      </p:sp>
      <p:pic>
        <p:nvPicPr>
          <p:cNvPr id="5" name="Picture 4">
            <a:extLst>
              <a:ext uri="{FF2B5EF4-FFF2-40B4-BE49-F238E27FC236}">
                <a16:creationId xmlns:a16="http://schemas.microsoft.com/office/drawing/2014/main" id="{D2E01FCD-690B-ECA4-B792-A69C0712B3E5}"/>
              </a:ext>
            </a:extLst>
          </p:cNvPr>
          <p:cNvPicPr>
            <a:picLocks noChangeAspect="1"/>
          </p:cNvPicPr>
          <p:nvPr/>
        </p:nvPicPr>
        <p:blipFill>
          <a:blip r:embed="rId2"/>
          <a:stretch>
            <a:fillRect/>
          </a:stretch>
        </p:blipFill>
        <p:spPr>
          <a:xfrm>
            <a:off x="790852" y="477033"/>
            <a:ext cx="9975824" cy="4351338"/>
          </a:xfrm>
          <a:prstGeom prst="rect">
            <a:avLst/>
          </a:prstGeom>
        </p:spPr>
      </p:pic>
    </p:spTree>
    <p:extLst>
      <p:ext uri="{BB962C8B-B14F-4D97-AF65-F5344CB8AC3E}">
        <p14:creationId xmlns:p14="http://schemas.microsoft.com/office/powerpoint/2010/main" val="272239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4B46-A1D7-69CF-187C-B994ABD604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861B05-8D95-9DB0-866A-3A691F9D821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D31844-C801-39EB-FA8E-148D29B2EDB0}"/>
              </a:ext>
            </a:extLst>
          </p:cNvPr>
          <p:cNvPicPr>
            <a:picLocks noChangeAspect="1"/>
          </p:cNvPicPr>
          <p:nvPr/>
        </p:nvPicPr>
        <p:blipFill>
          <a:blip r:embed="rId2"/>
          <a:stretch>
            <a:fillRect/>
          </a:stretch>
        </p:blipFill>
        <p:spPr>
          <a:xfrm>
            <a:off x="441817" y="309580"/>
            <a:ext cx="11466097" cy="5867383"/>
          </a:xfrm>
          <a:prstGeom prst="rect">
            <a:avLst/>
          </a:prstGeom>
        </p:spPr>
      </p:pic>
    </p:spTree>
    <p:extLst>
      <p:ext uri="{BB962C8B-B14F-4D97-AF65-F5344CB8AC3E}">
        <p14:creationId xmlns:p14="http://schemas.microsoft.com/office/powerpoint/2010/main" val="298849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623B-A158-3D15-D29F-1A2DB7DF5F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0726D9-0779-294E-608B-DD6004E3CC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331511-8F68-902A-C0B6-C122670D0607}"/>
              </a:ext>
            </a:extLst>
          </p:cNvPr>
          <p:cNvPicPr>
            <a:picLocks noChangeAspect="1"/>
          </p:cNvPicPr>
          <p:nvPr/>
        </p:nvPicPr>
        <p:blipFill>
          <a:blip r:embed="rId2"/>
          <a:stretch>
            <a:fillRect/>
          </a:stretch>
        </p:blipFill>
        <p:spPr>
          <a:xfrm>
            <a:off x="838200" y="365125"/>
            <a:ext cx="9990615" cy="5702508"/>
          </a:xfrm>
          <a:prstGeom prst="rect">
            <a:avLst/>
          </a:prstGeom>
        </p:spPr>
      </p:pic>
    </p:spTree>
    <p:extLst>
      <p:ext uri="{BB962C8B-B14F-4D97-AF65-F5344CB8AC3E}">
        <p14:creationId xmlns:p14="http://schemas.microsoft.com/office/powerpoint/2010/main" val="178773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0EF7-6169-CD67-495A-5B33FBBF8E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A309C3-0E60-47A8-7956-2662A8A159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5EE201-C8C0-BE96-20B7-87CD96B2C068}"/>
              </a:ext>
            </a:extLst>
          </p:cNvPr>
          <p:cNvPicPr>
            <a:picLocks noChangeAspect="1"/>
          </p:cNvPicPr>
          <p:nvPr/>
        </p:nvPicPr>
        <p:blipFill>
          <a:blip r:embed="rId2"/>
          <a:stretch>
            <a:fillRect/>
          </a:stretch>
        </p:blipFill>
        <p:spPr>
          <a:xfrm>
            <a:off x="805030" y="772709"/>
            <a:ext cx="10581939" cy="4811345"/>
          </a:xfrm>
          <a:prstGeom prst="rect">
            <a:avLst/>
          </a:prstGeom>
        </p:spPr>
      </p:pic>
    </p:spTree>
    <p:extLst>
      <p:ext uri="{BB962C8B-B14F-4D97-AF65-F5344CB8AC3E}">
        <p14:creationId xmlns:p14="http://schemas.microsoft.com/office/powerpoint/2010/main" val="257957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EEA0-B3C7-F99B-DF0C-03C694E288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2B5F4C-9C3B-0918-0150-A1B5644A77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FADDEE-2CFC-8F70-D683-ECF277B01AE9}"/>
              </a:ext>
            </a:extLst>
          </p:cNvPr>
          <p:cNvPicPr>
            <a:picLocks noChangeAspect="1"/>
          </p:cNvPicPr>
          <p:nvPr/>
        </p:nvPicPr>
        <p:blipFill>
          <a:blip r:embed="rId2"/>
          <a:stretch>
            <a:fillRect/>
          </a:stretch>
        </p:blipFill>
        <p:spPr>
          <a:xfrm>
            <a:off x="1039266" y="257452"/>
            <a:ext cx="9643543" cy="5655076"/>
          </a:xfrm>
          <a:prstGeom prst="rect">
            <a:avLst/>
          </a:prstGeom>
        </p:spPr>
      </p:pic>
    </p:spTree>
    <p:extLst>
      <p:ext uri="{BB962C8B-B14F-4D97-AF65-F5344CB8AC3E}">
        <p14:creationId xmlns:p14="http://schemas.microsoft.com/office/powerpoint/2010/main" val="737531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C380-9D66-5DDF-8771-978E43D69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1DF7A2-CE78-5552-0C9E-F02D64C81192}"/>
              </a:ext>
            </a:extLst>
          </p:cNvPr>
          <p:cNvSpPr>
            <a:spLocks noGrp="1"/>
          </p:cNvSpPr>
          <p:nvPr>
            <p:ph idx="1"/>
          </p:nvPr>
        </p:nvSpPr>
        <p:spPr>
          <a:xfrm>
            <a:off x="838200" y="5656216"/>
            <a:ext cx="10515600" cy="645034"/>
          </a:xfrm>
        </p:spPr>
        <p:txBody>
          <a:bodyPr/>
          <a:lstStyle/>
          <a:p>
            <a:r>
              <a:rPr lang="en-US" dirty="0"/>
              <a:t>Container for managing all users</a:t>
            </a:r>
          </a:p>
        </p:txBody>
      </p:sp>
      <p:pic>
        <p:nvPicPr>
          <p:cNvPr id="5" name="Picture 4">
            <a:extLst>
              <a:ext uri="{FF2B5EF4-FFF2-40B4-BE49-F238E27FC236}">
                <a16:creationId xmlns:a16="http://schemas.microsoft.com/office/drawing/2014/main" id="{11D607E1-8D6D-B045-C5BC-9B21174B6F40}"/>
              </a:ext>
            </a:extLst>
          </p:cNvPr>
          <p:cNvPicPr>
            <a:picLocks noChangeAspect="1"/>
          </p:cNvPicPr>
          <p:nvPr/>
        </p:nvPicPr>
        <p:blipFill>
          <a:blip r:embed="rId2"/>
          <a:stretch>
            <a:fillRect/>
          </a:stretch>
        </p:blipFill>
        <p:spPr>
          <a:xfrm>
            <a:off x="838200" y="365125"/>
            <a:ext cx="9173150" cy="5166804"/>
          </a:xfrm>
          <a:prstGeom prst="rect">
            <a:avLst/>
          </a:prstGeom>
        </p:spPr>
      </p:pic>
    </p:spTree>
    <p:extLst>
      <p:ext uri="{BB962C8B-B14F-4D97-AF65-F5344CB8AC3E}">
        <p14:creationId xmlns:p14="http://schemas.microsoft.com/office/powerpoint/2010/main" val="334264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B7B9C-F1CA-F85C-76EE-273ED313F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94F964-E3E6-86BF-00D0-353EF73C866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ACFEFD-8528-4420-55BC-A6E46065F541}"/>
              </a:ext>
            </a:extLst>
          </p:cNvPr>
          <p:cNvPicPr>
            <a:picLocks noChangeAspect="1"/>
          </p:cNvPicPr>
          <p:nvPr/>
        </p:nvPicPr>
        <p:blipFill>
          <a:blip r:embed="rId2"/>
          <a:stretch>
            <a:fillRect/>
          </a:stretch>
        </p:blipFill>
        <p:spPr>
          <a:xfrm>
            <a:off x="-204151" y="727123"/>
            <a:ext cx="10593983" cy="5765752"/>
          </a:xfrm>
          <a:prstGeom prst="rect">
            <a:avLst/>
          </a:prstGeom>
        </p:spPr>
      </p:pic>
    </p:spTree>
    <p:extLst>
      <p:ext uri="{BB962C8B-B14F-4D97-AF65-F5344CB8AC3E}">
        <p14:creationId xmlns:p14="http://schemas.microsoft.com/office/powerpoint/2010/main" val="233309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B5E3-2DB3-D2EC-8EF3-4FE174E998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E18D81-1EFC-6EB0-E3C5-84FDF243DC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1E2CF3-77A7-27F6-6FF2-D74A8AE7EE82}"/>
              </a:ext>
            </a:extLst>
          </p:cNvPr>
          <p:cNvPicPr>
            <a:picLocks noChangeAspect="1"/>
          </p:cNvPicPr>
          <p:nvPr/>
        </p:nvPicPr>
        <p:blipFill>
          <a:blip r:embed="rId2"/>
          <a:stretch>
            <a:fillRect/>
          </a:stretch>
        </p:blipFill>
        <p:spPr>
          <a:xfrm>
            <a:off x="941033" y="365125"/>
            <a:ext cx="9786151" cy="5394743"/>
          </a:xfrm>
          <a:prstGeom prst="rect">
            <a:avLst/>
          </a:prstGeom>
        </p:spPr>
      </p:pic>
    </p:spTree>
    <p:extLst>
      <p:ext uri="{BB962C8B-B14F-4D97-AF65-F5344CB8AC3E}">
        <p14:creationId xmlns:p14="http://schemas.microsoft.com/office/powerpoint/2010/main" val="465031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9168-15CC-288C-F266-51A1CC3B08AA}"/>
              </a:ext>
            </a:extLst>
          </p:cNvPr>
          <p:cNvSpPr>
            <a:spLocks noGrp="1"/>
          </p:cNvSpPr>
          <p:nvPr>
            <p:ph type="title"/>
          </p:nvPr>
        </p:nvSpPr>
        <p:spPr>
          <a:xfrm>
            <a:off x="838200" y="365126"/>
            <a:ext cx="10515600" cy="211924"/>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584EA48C-3C9F-C541-D87C-68D16722D410}"/>
              </a:ext>
            </a:extLst>
          </p:cNvPr>
          <p:cNvSpPr>
            <a:spLocks noGrp="1"/>
          </p:cNvSpPr>
          <p:nvPr>
            <p:ph idx="1"/>
          </p:nvPr>
        </p:nvSpPr>
        <p:spPr>
          <a:xfrm>
            <a:off x="767179" y="991124"/>
            <a:ext cx="10515600" cy="4351338"/>
          </a:xfrm>
        </p:spPr>
        <p:txBody>
          <a:bodyPr/>
          <a:lstStyle/>
          <a:p>
            <a:r>
              <a:rPr lang="en-US" dirty="0"/>
              <a:t>Azure Cloud : Pay as you go model</a:t>
            </a:r>
          </a:p>
          <a:p>
            <a:r>
              <a:rPr lang="en-US" dirty="0"/>
              <a:t>Capital and operation expenditure comes down</a:t>
            </a:r>
          </a:p>
        </p:txBody>
      </p:sp>
      <p:pic>
        <p:nvPicPr>
          <p:cNvPr id="5" name="Picture 4">
            <a:extLst>
              <a:ext uri="{FF2B5EF4-FFF2-40B4-BE49-F238E27FC236}">
                <a16:creationId xmlns:a16="http://schemas.microsoft.com/office/drawing/2014/main" id="{21A4C4A6-2566-4428-1D64-3C8EADAE1983}"/>
              </a:ext>
            </a:extLst>
          </p:cNvPr>
          <p:cNvPicPr>
            <a:picLocks noChangeAspect="1"/>
          </p:cNvPicPr>
          <p:nvPr/>
        </p:nvPicPr>
        <p:blipFill>
          <a:blip r:embed="rId2"/>
          <a:stretch>
            <a:fillRect/>
          </a:stretch>
        </p:blipFill>
        <p:spPr>
          <a:xfrm>
            <a:off x="1000987" y="2030602"/>
            <a:ext cx="7346981" cy="3636650"/>
          </a:xfrm>
          <a:prstGeom prst="rect">
            <a:avLst/>
          </a:prstGeom>
        </p:spPr>
      </p:pic>
    </p:spTree>
    <p:extLst>
      <p:ext uri="{BB962C8B-B14F-4D97-AF65-F5344CB8AC3E}">
        <p14:creationId xmlns:p14="http://schemas.microsoft.com/office/powerpoint/2010/main" val="1176492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5738-9829-1A6D-1323-BBA3C257C4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7279CB-7944-2F83-8D38-759124BFAC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0DA610-D791-55A2-F876-B4D30603FD90}"/>
              </a:ext>
            </a:extLst>
          </p:cNvPr>
          <p:cNvPicPr>
            <a:picLocks noChangeAspect="1"/>
          </p:cNvPicPr>
          <p:nvPr/>
        </p:nvPicPr>
        <p:blipFill>
          <a:blip r:embed="rId2"/>
          <a:stretch>
            <a:fillRect/>
          </a:stretch>
        </p:blipFill>
        <p:spPr>
          <a:xfrm>
            <a:off x="780749" y="239286"/>
            <a:ext cx="10630501" cy="5937677"/>
          </a:xfrm>
          <a:prstGeom prst="rect">
            <a:avLst/>
          </a:prstGeom>
        </p:spPr>
      </p:pic>
    </p:spTree>
    <p:extLst>
      <p:ext uri="{BB962C8B-B14F-4D97-AF65-F5344CB8AC3E}">
        <p14:creationId xmlns:p14="http://schemas.microsoft.com/office/powerpoint/2010/main" val="1138398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59E3-81D1-2FAA-4BD4-F1BADFC9D4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17C40D-060E-5155-B066-F8283E0085B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86126A1-C9E0-60F9-45FC-88F5288DBCEE}"/>
              </a:ext>
            </a:extLst>
          </p:cNvPr>
          <p:cNvPicPr>
            <a:picLocks noChangeAspect="1"/>
          </p:cNvPicPr>
          <p:nvPr/>
        </p:nvPicPr>
        <p:blipFill>
          <a:blip r:embed="rId2"/>
          <a:stretch>
            <a:fillRect/>
          </a:stretch>
        </p:blipFill>
        <p:spPr>
          <a:xfrm>
            <a:off x="438705" y="361559"/>
            <a:ext cx="11469210" cy="5214029"/>
          </a:xfrm>
          <a:prstGeom prst="rect">
            <a:avLst/>
          </a:prstGeom>
        </p:spPr>
      </p:pic>
    </p:spTree>
    <p:extLst>
      <p:ext uri="{BB962C8B-B14F-4D97-AF65-F5344CB8AC3E}">
        <p14:creationId xmlns:p14="http://schemas.microsoft.com/office/powerpoint/2010/main" val="1358103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7BF-F7A5-9F44-FA92-FEB003380C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0E2F7-D40D-BD9A-4F52-7A2501B0440C}"/>
              </a:ext>
            </a:extLst>
          </p:cNvPr>
          <p:cNvSpPr>
            <a:spLocks noGrp="1"/>
          </p:cNvSpPr>
          <p:nvPr>
            <p:ph idx="1"/>
          </p:nvPr>
        </p:nvSpPr>
        <p:spPr>
          <a:xfrm>
            <a:off x="838200" y="5891089"/>
            <a:ext cx="10515600" cy="601786"/>
          </a:xfrm>
        </p:spPr>
        <p:txBody>
          <a:bodyPr>
            <a:normAutofit fontScale="55000" lnSpcReduction="20000"/>
          </a:bodyPr>
          <a:lstStyle/>
          <a:p>
            <a:r>
              <a:rPr lang="en-US" dirty="0"/>
              <a:t>Relational data, defined length and row format, key , clearly defined datatypes, rows and columns</a:t>
            </a:r>
          </a:p>
          <a:p>
            <a:r>
              <a:rPr lang="en-US" dirty="0"/>
              <a:t>SQL, Oracle, </a:t>
            </a:r>
            <a:r>
              <a:rPr lang="en-US" dirty="0" err="1"/>
              <a:t>Postgress</a:t>
            </a:r>
            <a:r>
              <a:rPr lang="en-US" dirty="0"/>
              <a:t>, MySQL</a:t>
            </a:r>
          </a:p>
        </p:txBody>
      </p:sp>
      <p:pic>
        <p:nvPicPr>
          <p:cNvPr id="5" name="Picture 4">
            <a:extLst>
              <a:ext uri="{FF2B5EF4-FFF2-40B4-BE49-F238E27FC236}">
                <a16:creationId xmlns:a16="http://schemas.microsoft.com/office/drawing/2014/main" id="{37E5E2EA-4145-62D2-86FB-B3BC31CD6DBA}"/>
              </a:ext>
            </a:extLst>
          </p:cNvPr>
          <p:cNvPicPr>
            <a:picLocks noChangeAspect="1"/>
          </p:cNvPicPr>
          <p:nvPr/>
        </p:nvPicPr>
        <p:blipFill>
          <a:blip r:embed="rId2"/>
          <a:stretch>
            <a:fillRect/>
          </a:stretch>
        </p:blipFill>
        <p:spPr>
          <a:xfrm>
            <a:off x="656948" y="88778"/>
            <a:ext cx="9449826" cy="5591444"/>
          </a:xfrm>
          <a:prstGeom prst="rect">
            <a:avLst/>
          </a:prstGeom>
        </p:spPr>
      </p:pic>
    </p:spTree>
    <p:extLst>
      <p:ext uri="{BB962C8B-B14F-4D97-AF65-F5344CB8AC3E}">
        <p14:creationId xmlns:p14="http://schemas.microsoft.com/office/powerpoint/2010/main" val="295552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74AE-C11A-A1FB-B82F-D5EAE408A1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C98E30-6B99-2E48-66AC-58C328014038}"/>
              </a:ext>
            </a:extLst>
          </p:cNvPr>
          <p:cNvSpPr>
            <a:spLocks noGrp="1"/>
          </p:cNvSpPr>
          <p:nvPr>
            <p:ph idx="1"/>
          </p:nvPr>
        </p:nvSpPr>
        <p:spPr>
          <a:xfrm>
            <a:off x="838200" y="5926599"/>
            <a:ext cx="10515600" cy="566276"/>
          </a:xfrm>
        </p:spPr>
        <p:txBody>
          <a:bodyPr/>
          <a:lstStyle/>
          <a:p>
            <a:r>
              <a:rPr lang="en-US" dirty="0"/>
              <a:t>Internal tags, marking, XML, </a:t>
            </a:r>
            <a:r>
              <a:rPr lang="en-US" dirty="0" err="1"/>
              <a:t>json</a:t>
            </a:r>
            <a:r>
              <a:rPr lang="en-US" dirty="0"/>
              <a:t> file, no </a:t>
            </a:r>
            <a:r>
              <a:rPr lang="en-US" dirty="0" err="1"/>
              <a:t>sql</a:t>
            </a:r>
            <a:r>
              <a:rPr lang="en-US" dirty="0"/>
              <a:t> to store the data</a:t>
            </a:r>
          </a:p>
        </p:txBody>
      </p:sp>
      <p:pic>
        <p:nvPicPr>
          <p:cNvPr id="5" name="Picture 4">
            <a:extLst>
              <a:ext uri="{FF2B5EF4-FFF2-40B4-BE49-F238E27FC236}">
                <a16:creationId xmlns:a16="http://schemas.microsoft.com/office/drawing/2014/main" id="{121F215F-A3A9-C092-5C5E-D3BC2ADE0448}"/>
              </a:ext>
            </a:extLst>
          </p:cNvPr>
          <p:cNvPicPr>
            <a:picLocks noChangeAspect="1"/>
          </p:cNvPicPr>
          <p:nvPr/>
        </p:nvPicPr>
        <p:blipFill>
          <a:blip r:embed="rId2"/>
          <a:stretch>
            <a:fillRect/>
          </a:stretch>
        </p:blipFill>
        <p:spPr>
          <a:xfrm>
            <a:off x="838200" y="257281"/>
            <a:ext cx="10061235" cy="5513206"/>
          </a:xfrm>
          <a:prstGeom prst="rect">
            <a:avLst/>
          </a:prstGeom>
        </p:spPr>
      </p:pic>
    </p:spTree>
    <p:extLst>
      <p:ext uri="{BB962C8B-B14F-4D97-AF65-F5344CB8AC3E}">
        <p14:creationId xmlns:p14="http://schemas.microsoft.com/office/powerpoint/2010/main" val="2331733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04CE-23A1-013C-5E7C-804DD6227A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4B26C4-B8C3-8A63-5A89-B20ED6C625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B8A5E63-A206-244B-3811-B2EDCBBAA578}"/>
              </a:ext>
            </a:extLst>
          </p:cNvPr>
          <p:cNvPicPr>
            <a:picLocks noChangeAspect="1"/>
          </p:cNvPicPr>
          <p:nvPr/>
        </p:nvPicPr>
        <p:blipFill>
          <a:blip r:embed="rId2"/>
          <a:stretch>
            <a:fillRect/>
          </a:stretch>
        </p:blipFill>
        <p:spPr>
          <a:xfrm>
            <a:off x="838200" y="459096"/>
            <a:ext cx="10750045" cy="5018427"/>
          </a:xfrm>
          <a:prstGeom prst="rect">
            <a:avLst/>
          </a:prstGeom>
        </p:spPr>
      </p:pic>
    </p:spTree>
    <p:extLst>
      <p:ext uri="{BB962C8B-B14F-4D97-AF65-F5344CB8AC3E}">
        <p14:creationId xmlns:p14="http://schemas.microsoft.com/office/powerpoint/2010/main" val="407331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7388-C240-89D3-193C-1B35803F7A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A4370A-D629-E993-1961-97309E8F975B}"/>
              </a:ext>
            </a:extLst>
          </p:cNvPr>
          <p:cNvSpPr>
            <a:spLocks noGrp="1"/>
          </p:cNvSpPr>
          <p:nvPr>
            <p:ph idx="1"/>
          </p:nvPr>
        </p:nvSpPr>
        <p:spPr>
          <a:xfrm>
            <a:off x="838200" y="5397623"/>
            <a:ext cx="10515600" cy="779340"/>
          </a:xfrm>
        </p:spPr>
        <p:txBody>
          <a:bodyPr>
            <a:normAutofit fontScale="92500" lnSpcReduction="10000"/>
          </a:bodyPr>
          <a:lstStyle/>
          <a:p>
            <a:r>
              <a:rPr lang="en-US" dirty="0"/>
              <a:t>IOT usage is increasing with sensors, and generating lot of data. It is difficult to process for normal computer</a:t>
            </a:r>
          </a:p>
        </p:txBody>
      </p:sp>
      <p:pic>
        <p:nvPicPr>
          <p:cNvPr id="5" name="Picture 4">
            <a:extLst>
              <a:ext uri="{FF2B5EF4-FFF2-40B4-BE49-F238E27FC236}">
                <a16:creationId xmlns:a16="http://schemas.microsoft.com/office/drawing/2014/main" id="{9D1736F2-715D-AACB-0187-2434465CB54E}"/>
              </a:ext>
            </a:extLst>
          </p:cNvPr>
          <p:cNvPicPr>
            <a:picLocks noChangeAspect="1"/>
          </p:cNvPicPr>
          <p:nvPr/>
        </p:nvPicPr>
        <p:blipFill>
          <a:blip r:embed="rId2"/>
          <a:stretch>
            <a:fillRect/>
          </a:stretch>
        </p:blipFill>
        <p:spPr>
          <a:xfrm>
            <a:off x="838200" y="124288"/>
            <a:ext cx="8647534" cy="5096212"/>
          </a:xfrm>
          <a:prstGeom prst="rect">
            <a:avLst/>
          </a:prstGeom>
        </p:spPr>
      </p:pic>
    </p:spTree>
    <p:extLst>
      <p:ext uri="{BB962C8B-B14F-4D97-AF65-F5344CB8AC3E}">
        <p14:creationId xmlns:p14="http://schemas.microsoft.com/office/powerpoint/2010/main" val="202727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A61D-7581-B8CC-34D3-4EB267396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B7047-FA92-F32A-42B3-E7721E0904EE}"/>
              </a:ext>
            </a:extLst>
          </p:cNvPr>
          <p:cNvSpPr>
            <a:spLocks noGrp="1"/>
          </p:cNvSpPr>
          <p:nvPr>
            <p:ph idx="1"/>
          </p:nvPr>
        </p:nvSpPr>
        <p:spPr>
          <a:xfrm>
            <a:off x="835241" y="5986071"/>
            <a:ext cx="10515600" cy="557398"/>
          </a:xfrm>
        </p:spPr>
        <p:txBody>
          <a:bodyPr>
            <a:normAutofit fontScale="70000" lnSpcReduction="20000"/>
          </a:bodyPr>
          <a:lstStyle/>
          <a:p>
            <a:r>
              <a:rPr lang="en-US" dirty="0"/>
              <a:t>IOT Hub can get, post request , it is bidirectional  and take input and generate output. Any machine can be connected virtually. </a:t>
            </a:r>
          </a:p>
        </p:txBody>
      </p:sp>
      <p:pic>
        <p:nvPicPr>
          <p:cNvPr id="5" name="Picture 4">
            <a:extLst>
              <a:ext uri="{FF2B5EF4-FFF2-40B4-BE49-F238E27FC236}">
                <a16:creationId xmlns:a16="http://schemas.microsoft.com/office/drawing/2014/main" id="{D07251CB-6F3E-5F21-2488-76FC3FE3DC83}"/>
              </a:ext>
            </a:extLst>
          </p:cNvPr>
          <p:cNvPicPr>
            <a:picLocks noChangeAspect="1"/>
          </p:cNvPicPr>
          <p:nvPr/>
        </p:nvPicPr>
        <p:blipFill>
          <a:blip r:embed="rId2"/>
          <a:stretch>
            <a:fillRect/>
          </a:stretch>
        </p:blipFill>
        <p:spPr>
          <a:xfrm>
            <a:off x="835241" y="0"/>
            <a:ext cx="10253229" cy="5899645"/>
          </a:xfrm>
          <a:prstGeom prst="rect">
            <a:avLst/>
          </a:prstGeom>
        </p:spPr>
      </p:pic>
    </p:spTree>
    <p:extLst>
      <p:ext uri="{BB962C8B-B14F-4D97-AF65-F5344CB8AC3E}">
        <p14:creationId xmlns:p14="http://schemas.microsoft.com/office/powerpoint/2010/main" val="305675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ED3C-C49C-9210-4865-8BD9E21E50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CA815D-B519-6152-EB65-A065EBD180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AC4735-6929-6BF3-E8B7-B2FE200D6B2B}"/>
              </a:ext>
            </a:extLst>
          </p:cNvPr>
          <p:cNvPicPr>
            <a:picLocks noChangeAspect="1"/>
          </p:cNvPicPr>
          <p:nvPr/>
        </p:nvPicPr>
        <p:blipFill>
          <a:blip r:embed="rId2"/>
          <a:stretch>
            <a:fillRect/>
          </a:stretch>
        </p:blipFill>
        <p:spPr>
          <a:xfrm>
            <a:off x="754281" y="0"/>
            <a:ext cx="10254442" cy="6374167"/>
          </a:xfrm>
          <a:prstGeom prst="rect">
            <a:avLst/>
          </a:prstGeom>
        </p:spPr>
      </p:pic>
    </p:spTree>
    <p:extLst>
      <p:ext uri="{BB962C8B-B14F-4D97-AF65-F5344CB8AC3E}">
        <p14:creationId xmlns:p14="http://schemas.microsoft.com/office/powerpoint/2010/main" val="325316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7887-DFCA-510F-09B8-99CBFA8248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623C13-A90C-39B4-1E05-37704370E4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26CBA46-D822-1C77-195A-060CFE711B1C}"/>
              </a:ext>
            </a:extLst>
          </p:cNvPr>
          <p:cNvPicPr>
            <a:picLocks noChangeAspect="1"/>
          </p:cNvPicPr>
          <p:nvPr/>
        </p:nvPicPr>
        <p:blipFill>
          <a:blip r:embed="rId2"/>
          <a:stretch>
            <a:fillRect/>
          </a:stretch>
        </p:blipFill>
        <p:spPr>
          <a:xfrm>
            <a:off x="838200" y="365125"/>
            <a:ext cx="11021041" cy="5869712"/>
          </a:xfrm>
          <a:prstGeom prst="rect">
            <a:avLst/>
          </a:prstGeom>
        </p:spPr>
      </p:pic>
    </p:spTree>
    <p:extLst>
      <p:ext uri="{BB962C8B-B14F-4D97-AF65-F5344CB8AC3E}">
        <p14:creationId xmlns:p14="http://schemas.microsoft.com/office/powerpoint/2010/main" val="1786644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36C-E3AB-B79E-9A43-D0FA34D19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8F8226-AE0B-5377-145D-59467F863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F26890-5AAF-C918-3AE6-CE4A0942C9E2}"/>
              </a:ext>
            </a:extLst>
          </p:cNvPr>
          <p:cNvPicPr>
            <a:picLocks noChangeAspect="1"/>
          </p:cNvPicPr>
          <p:nvPr/>
        </p:nvPicPr>
        <p:blipFill>
          <a:blip r:embed="rId2"/>
          <a:stretch>
            <a:fillRect/>
          </a:stretch>
        </p:blipFill>
        <p:spPr>
          <a:xfrm>
            <a:off x="519343" y="1027906"/>
            <a:ext cx="11153313" cy="3621646"/>
          </a:xfrm>
          <a:prstGeom prst="rect">
            <a:avLst/>
          </a:prstGeom>
        </p:spPr>
      </p:pic>
    </p:spTree>
    <p:extLst>
      <p:ext uri="{BB962C8B-B14F-4D97-AF65-F5344CB8AC3E}">
        <p14:creationId xmlns:p14="http://schemas.microsoft.com/office/powerpoint/2010/main" val="71588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2BD9-2AE5-8790-1BE6-462948A904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36558D-356A-0B69-F6C5-254A5FC80071}"/>
              </a:ext>
            </a:extLst>
          </p:cNvPr>
          <p:cNvSpPr>
            <a:spLocks noGrp="1"/>
          </p:cNvSpPr>
          <p:nvPr>
            <p:ph idx="1"/>
          </p:nvPr>
        </p:nvSpPr>
        <p:spPr>
          <a:xfrm>
            <a:off x="838199" y="5717337"/>
            <a:ext cx="11031245" cy="952241"/>
          </a:xfrm>
        </p:spPr>
        <p:txBody>
          <a:bodyPr>
            <a:normAutofit fontScale="92500"/>
          </a:bodyPr>
          <a:lstStyle/>
          <a:p>
            <a:r>
              <a:rPr lang="en-US" dirty="0"/>
              <a:t>Scalability: How to handle request when user are placing order in e-commerce</a:t>
            </a:r>
          </a:p>
          <a:p>
            <a:r>
              <a:rPr lang="en-US" dirty="0"/>
              <a:t>Elasticity: Automatically/ allocating and </a:t>
            </a:r>
            <a:r>
              <a:rPr lang="en-US" dirty="0" err="1"/>
              <a:t>disallocating</a:t>
            </a:r>
            <a:r>
              <a:rPr lang="en-US" dirty="0"/>
              <a:t> resources</a:t>
            </a:r>
          </a:p>
        </p:txBody>
      </p:sp>
      <p:pic>
        <p:nvPicPr>
          <p:cNvPr id="7" name="Picture 6">
            <a:extLst>
              <a:ext uri="{FF2B5EF4-FFF2-40B4-BE49-F238E27FC236}">
                <a16:creationId xmlns:a16="http://schemas.microsoft.com/office/drawing/2014/main" id="{172BD557-F8AD-FA77-D358-D386CA3AA798}"/>
              </a:ext>
            </a:extLst>
          </p:cNvPr>
          <p:cNvPicPr>
            <a:picLocks noChangeAspect="1"/>
          </p:cNvPicPr>
          <p:nvPr/>
        </p:nvPicPr>
        <p:blipFill>
          <a:blip r:embed="rId2"/>
          <a:stretch>
            <a:fillRect/>
          </a:stretch>
        </p:blipFill>
        <p:spPr>
          <a:xfrm>
            <a:off x="838200" y="188422"/>
            <a:ext cx="9131423" cy="5352213"/>
          </a:xfrm>
          <a:prstGeom prst="rect">
            <a:avLst/>
          </a:prstGeom>
        </p:spPr>
      </p:pic>
    </p:spTree>
    <p:extLst>
      <p:ext uri="{BB962C8B-B14F-4D97-AF65-F5344CB8AC3E}">
        <p14:creationId xmlns:p14="http://schemas.microsoft.com/office/powerpoint/2010/main" val="214644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8481-0B7A-462A-C055-D2201766FF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BF9EE0-E535-357F-FF4E-A3E233308CBE}"/>
              </a:ext>
            </a:extLst>
          </p:cNvPr>
          <p:cNvSpPr>
            <a:spLocks noGrp="1"/>
          </p:cNvSpPr>
          <p:nvPr>
            <p:ph idx="1"/>
          </p:nvPr>
        </p:nvSpPr>
        <p:spPr>
          <a:xfrm>
            <a:off x="838200" y="5362113"/>
            <a:ext cx="10515600" cy="814850"/>
          </a:xfrm>
        </p:spPr>
        <p:txBody>
          <a:bodyPr>
            <a:normAutofit lnSpcReduction="10000"/>
          </a:bodyPr>
          <a:lstStyle/>
          <a:p>
            <a:r>
              <a:rPr lang="en-US" dirty="0"/>
              <a:t>SQL </a:t>
            </a:r>
            <a:r>
              <a:rPr lang="en-US" dirty="0" err="1"/>
              <a:t>datawarehouse</a:t>
            </a:r>
            <a:r>
              <a:rPr lang="en-US" dirty="0"/>
              <a:t> stores data in relational database. Increases the query performance</a:t>
            </a:r>
          </a:p>
        </p:txBody>
      </p:sp>
      <p:pic>
        <p:nvPicPr>
          <p:cNvPr id="5" name="Picture 4">
            <a:extLst>
              <a:ext uri="{FF2B5EF4-FFF2-40B4-BE49-F238E27FC236}">
                <a16:creationId xmlns:a16="http://schemas.microsoft.com/office/drawing/2014/main" id="{6ECF336A-0849-049C-85AA-3DEB3EB8B5D3}"/>
              </a:ext>
            </a:extLst>
          </p:cNvPr>
          <p:cNvPicPr>
            <a:picLocks noChangeAspect="1"/>
          </p:cNvPicPr>
          <p:nvPr/>
        </p:nvPicPr>
        <p:blipFill>
          <a:blip r:embed="rId2"/>
          <a:stretch>
            <a:fillRect/>
          </a:stretch>
        </p:blipFill>
        <p:spPr>
          <a:xfrm>
            <a:off x="838200" y="0"/>
            <a:ext cx="9209103" cy="5095704"/>
          </a:xfrm>
          <a:prstGeom prst="rect">
            <a:avLst/>
          </a:prstGeom>
        </p:spPr>
      </p:pic>
    </p:spTree>
    <p:extLst>
      <p:ext uri="{BB962C8B-B14F-4D97-AF65-F5344CB8AC3E}">
        <p14:creationId xmlns:p14="http://schemas.microsoft.com/office/powerpoint/2010/main" val="186347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3B9F-4E8E-883C-7709-DBE615A74C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2FCA48-0E75-C47A-14DF-801EFF9C2B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1D5128-8989-8297-4444-012BCD40241C}"/>
              </a:ext>
            </a:extLst>
          </p:cNvPr>
          <p:cNvPicPr>
            <a:picLocks noChangeAspect="1"/>
          </p:cNvPicPr>
          <p:nvPr/>
        </p:nvPicPr>
        <p:blipFill>
          <a:blip r:embed="rId2"/>
          <a:stretch>
            <a:fillRect/>
          </a:stretch>
        </p:blipFill>
        <p:spPr>
          <a:xfrm>
            <a:off x="639193" y="427269"/>
            <a:ext cx="11117802" cy="5655577"/>
          </a:xfrm>
          <a:prstGeom prst="rect">
            <a:avLst/>
          </a:prstGeom>
        </p:spPr>
      </p:pic>
    </p:spTree>
    <p:extLst>
      <p:ext uri="{BB962C8B-B14F-4D97-AF65-F5344CB8AC3E}">
        <p14:creationId xmlns:p14="http://schemas.microsoft.com/office/powerpoint/2010/main" val="164510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77E0-8988-7920-8261-79BFDF9B7B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799E8A-0DE8-2C90-6BC7-2013AC36C8AD}"/>
              </a:ext>
            </a:extLst>
          </p:cNvPr>
          <p:cNvSpPr>
            <a:spLocks noGrp="1"/>
          </p:cNvSpPr>
          <p:nvPr>
            <p:ph idx="1"/>
          </p:nvPr>
        </p:nvSpPr>
        <p:spPr>
          <a:xfrm>
            <a:off x="838200" y="5266661"/>
            <a:ext cx="10515600" cy="910302"/>
          </a:xfrm>
        </p:spPr>
        <p:txBody>
          <a:bodyPr>
            <a:normAutofit fontScale="55000" lnSpcReduction="20000"/>
          </a:bodyPr>
          <a:lstStyle/>
          <a:p>
            <a:r>
              <a:rPr lang="en-US" dirty="0"/>
              <a:t>Focus on application/business goals not on the infrastructure.</a:t>
            </a:r>
          </a:p>
          <a:p>
            <a:r>
              <a:rPr lang="en-US" dirty="0"/>
              <a:t>Cloud providers manages the servers when code is deployed</a:t>
            </a:r>
          </a:p>
          <a:p>
            <a:r>
              <a:rPr lang="en-US" dirty="0"/>
              <a:t>Azure logic </a:t>
            </a:r>
          </a:p>
        </p:txBody>
      </p:sp>
      <p:pic>
        <p:nvPicPr>
          <p:cNvPr id="5" name="Picture 4">
            <a:extLst>
              <a:ext uri="{FF2B5EF4-FFF2-40B4-BE49-F238E27FC236}">
                <a16:creationId xmlns:a16="http://schemas.microsoft.com/office/drawing/2014/main" id="{DACD7EDB-82EA-0944-EFB5-137CA4D47090}"/>
              </a:ext>
            </a:extLst>
          </p:cNvPr>
          <p:cNvPicPr>
            <a:picLocks noChangeAspect="1"/>
          </p:cNvPicPr>
          <p:nvPr/>
        </p:nvPicPr>
        <p:blipFill>
          <a:blip r:embed="rId2"/>
          <a:stretch>
            <a:fillRect/>
          </a:stretch>
        </p:blipFill>
        <p:spPr>
          <a:xfrm>
            <a:off x="905522" y="115410"/>
            <a:ext cx="8500701" cy="4901536"/>
          </a:xfrm>
          <a:prstGeom prst="rect">
            <a:avLst/>
          </a:prstGeom>
        </p:spPr>
      </p:pic>
    </p:spTree>
    <p:extLst>
      <p:ext uri="{BB962C8B-B14F-4D97-AF65-F5344CB8AC3E}">
        <p14:creationId xmlns:p14="http://schemas.microsoft.com/office/powerpoint/2010/main" val="557466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6313-3AD6-EFF8-2E45-83ECB3949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1ECB0-8600-1E20-A811-B53EA67F1E43}"/>
              </a:ext>
            </a:extLst>
          </p:cNvPr>
          <p:cNvSpPr>
            <a:spLocks noGrp="1"/>
          </p:cNvSpPr>
          <p:nvPr>
            <p:ph idx="1"/>
          </p:nvPr>
        </p:nvSpPr>
        <p:spPr>
          <a:xfrm>
            <a:off x="838200" y="5149049"/>
            <a:ext cx="10515600" cy="1027914"/>
          </a:xfrm>
        </p:spPr>
        <p:txBody>
          <a:bodyPr>
            <a:normAutofit fontScale="85000" lnSpcReduction="10000"/>
          </a:bodyPr>
          <a:lstStyle/>
          <a:p>
            <a:r>
              <a:rPr lang="en-US" dirty="0"/>
              <a:t>Dev engineer mainly focus on core aspects of application design version controls</a:t>
            </a:r>
          </a:p>
          <a:p>
            <a:r>
              <a:rPr lang="en-US" dirty="0"/>
              <a:t>OPS engineer to focus on infrastructure </a:t>
            </a:r>
          </a:p>
        </p:txBody>
      </p:sp>
      <p:pic>
        <p:nvPicPr>
          <p:cNvPr id="5" name="Picture 4">
            <a:extLst>
              <a:ext uri="{FF2B5EF4-FFF2-40B4-BE49-F238E27FC236}">
                <a16:creationId xmlns:a16="http://schemas.microsoft.com/office/drawing/2014/main" id="{BE905108-20A7-CB6D-C475-B8E98BEF3E8A}"/>
              </a:ext>
            </a:extLst>
          </p:cNvPr>
          <p:cNvPicPr>
            <a:picLocks noChangeAspect="1"/>
          </p:cNvPicPr>
          <p:nvPr/>
        </p:nvPicPr>
        <p:blipFill>
          <a:blip r:embed="rId2"/>
          <a:stretch>
            <a:fillRect/>
          </a:stretch>
        </p:blipFill>
        <p:spPr>
          <a:xfrm>
            <a:off x="749424" y="365125"/>
            <a:ext cx="7284868" cy="4591674"/>
          </a:xfrm>
          <a:prstGeom prst="rect">
            <a:avLst/>
          </a:prstGeom>
        </p:spPr>
      </p:pic>
    </p:spTree>
    <p:extLst>
      <p:ext uri="{BB962C8B-B14F-4D97-AF65-F5344CB8AC3E}">
        <p14:creationId xmlns:p14="http://schemas.microsoft.com/office/powerpoint/2010/main" val="2831130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87B7-7BA6-1284-3614-A3282FA7EC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E37184-914A-93C8-1EEC-D4503CC7F8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596119-370C-89D6-E671-500680FADCA9}"/>
              </a:ext>
            </a:extLst>
          </p:cNvPr>
          <p:cNvPicPr>
            <a:picLocks noChangeAspect="1"/>
          </p:cNvPicPr>
          <p:nvPr/>
        </p:nvPicPr>
        <p:blipFill>
          <a:blip r:embed="rId2"/>
          <a:stretch>
            <a:fillRect/>
          </a:stretch>
        </p:blipFill>
        <p:spPr>
          <a:xfrm>
            <a:off x="1054964" y="365125"/>
            <a:ext cx="10515600" cy="5697213"/>
          </a:xfrm>
          <a:prstGeom prst="rect">
            <a:avLst/>
          </a:prstGeom>
        </p:spPr>
      </p:pic>
    </p:spTree>
    <p:extLst>
      <p:ext uri="{BB962C8B-B14F-4D97-AF65-F5344CB8AC3E}">
        <p14:creationId xmlns:p14="http://schemas.microsoft.com/office/powerpoint/2010/main" val="3471624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5E6C-DD25-6BD8-23F9-D1691BAAEA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9B639F-A06C-CC31-C756-8C3511931C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2E7B02-4EE9-F3E7-9A31-DED9326F13FA}"/>
              </a:ext>
            </a:extLst>
          </p:cNvPr>
          <p:cNvPicPr>
            <a:picLocks noChangeAspect="1"/>
          </p:cNvPicPr>
          <p:nvPr/>
        </p:nvPicPr>
        <p:blipFill>
          <a:blip r:embed="rId2"/>
          <a:stretch>
            <a:fillRect/>
          </a:stretch>
        </p:blipFill>
        <p:spPr>
          <a:xfrm>
            <a:off x="949910" y="201506"/>
            <a:ext cx="9638334" cy="5975457"/>
          </a:xfrm>
          <a:prstGeom prst="rect">
            <a:avLst/>
          </a:prstGeom>
        </p:spPr>
      </p:pic>
    </p:spTree>
    <p:extLst>
      <p:ext uri="{BB962C8B-B14F-4D97-AF65-F5344CB8AC3E}">
        <p14:creationId xmlns:p14="http://schemas.microsoft.com/office/powerpoint/2010/main" val="3179452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E130-F817-C2E5-03DC-C910DD6A55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09A0EB-E622-8443-20FD-C1B4DD8A3E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1B4343-06CB-AA38-8E29-B4A3413A2F8D}"/>
              </a:ext>
            </a:extLst>
          </p:cNvPr>
          <p:cNvPicPr>
            <a:picLocks noChangeAspect="1"/>
          </p:cNvPicPr>
          <p:nvPr/>
        </p:nvPicPr>
        <p:blipFill>
          <a:blip r:embed="rId2"/>
          <a:stretch>
            <a:fillRect/>
          </a:stretch>
        </p:blipFill>
        <p:spPr>
          <a:xfrm>
            <a:off x="838200" y="458957"/>
            <a:ext cx="7477400" cy="5409183"/>
          </a:xfrm>
          <a:prstGeom prst="rect">
            <a:avLst/>
          </a:prstGeom>
        </p:spPr>
      </p:pic>
    </p:spTree>
    <p:extLst>
      <p:ext uri="{BB962C8B-B14F-4D97-AF65-F5344CB8AC3E}">
        <p14:creationId xmlns:p14="http://schemas.microsoft.com/office/powerpoint/2010/main" val="4176773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F304-38DF-6966-A229-F422CA9C3B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AE32D2-5C0F-D9D1-8A13-2070817DD0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BD742F-3FA2-7B37-0764-65CA3389C2AD}"/>
              </a:ext>
            </a:extLst>
          </p:cNvPr>
          <p:cNvPicPr>
            <a:picLocks noChangeAspect="1"/>
          </p:cNvPicPr>
          <p:nvPr/>
        </p:nvPicPr>
        <p:blipFill>
          <a:blip r:embed="rId2"/>
          <a:stretch>
            <a:fillRect/>
          </a:stretch>
        </p:blipFill>
        <p:spPr>
          <a:xfrm>
            <a:off x="710214" y="365125"/>
            <a:ext cx="10354322" cy="5312808"/>
          </a:xfrm>
          <a:prstGeom prst="rect">
            <a:avLst/>
          </a:prstGeom>
        </p:spPr>
      </p:pic>
    </p:spTree>
    <p:extLst>
      <p:ext uri="{BB962C8B-B14F-4D97-AF65-F5344CB8AC3E}">
        <p14:creationId xmlns:p14="http://schemas.microsoft.com/office/powerpoint/2010/main" val="3749432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FBEE-E9DE-5433-9962-33DF3AEB48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17C77F-9AAB-DA89-7B74-CD1EDD12D4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939351F-90C4-46CE-D112-F6C6F071B021}"/>
              </a:ext>
            </a:extLst>
          </p:cNvPr>
          <p:cNvPicPr>
            <a:picLocks noChangeAspect="1"/>
          </p:cNvPicPr>
          <p:nvPr/>
        </p:nvPicPr>
        <p:blipFill>
          <a:blip r:embed="rId2"/>
          <a:stretch>
            <a:fillRect/>
          </a:stretch>
        </p:blipFill>
        <p:spPr>
          <a:xfrm>
            <a:off x="710212" y="365125"/>
            <a:ext cx="10478801" cy="5811838"/>
          </a:xfrm>
          <a:prstGeom prst="rect">
            <a:avLst/>
          </a:prstGeom>
        </p:spPr>
      </p:pic>
    </p:spTree>
    <p:extLst>
      <p:ext uri="{BB962C8B-B14F-4D97-AF65-F5344CB8AC3E}">
        <p14:creationId xmlns:p14="http://schemas.microsoft.com/office/powerpoint/2010/main" val="163342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8694-9060-D3F1-7378-73A8D8042D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8372AB-623E-65EC-874B-19CF5E89B5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3B6E3B-EF51-C3BD-5C1B-79A794D10455}"/>
              </a:ext>
            </a:extLst>
          </p:cNvPr>
          <p:cNvPicPr>
            <a:picLocks noChangeAspect="1"/>
          </p:cNvPicPr>
          <p:nvPr/>
        </p:nvPicPr>
        <p:blipFill>
          <a:blip r:embed="rId2"/>
          <a:stretch>
            <a:fillRect/>
          </a:stretch>
        </p:blipFill>
        <p:spPr>
          <a:xfrm>
            <a:off x="732408" y="1135746"/>
            <a:ext cx="10727184" cy="3941726"/>
          </a:xfrm>
          <a:prstGeom prst="rect">
            <a:avLst/>
          </a:prstGeom>
        </p:spPr>
      </p:pic>
    </p:spTree>
    <p:extLst>
      <p:ext uri="{BB962C8B-B14F-4D97-AF65-F5344CB8AC3E}">
        <p14:creationId xmlns:p14="http://schemas.microsoft.com/office/powerpoint/2010/main" val="158259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A0BF-1623-0F2D-4508-223FAF3C62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B3649D-02D4-3F21-4523-8F879BB1FDA8}"/>
              </a:ext>
            </a:extLst>
          </p:cNvPr>
          <p:cNvSpPr>
            <a:spLocks noGrp="1"/>
          </p:cNvSpPr>
          <p:nvPr>
            <p:ph idx="1"/>
          </p:nvPr>
        </p:nvSpPr>
        <p:spPr>
          <a:xfrm>
            <a:off x="838200" y="5131293"/>
            <a:ext cx="10515600" cy="1045670"/>
          </a:xfrm>
        </p:spPr>
        <p:txBody>
          <a:bodyPr/>
          <a:lstStyle/>
          <a:p>
            <a:r>
              <a:rPr lang="en-US" dirty="0"/>
              <a:t>Capex: One time installment cost, hardware, software, internet..</a:t>
            </a:r>
          </a:p>
          <a:p>
            <a:r>
              <a:rPr lang="en-US" dirty="0"/>
              <a:t>OPEX: Every month maintenance bill</a:t>
            </a:r>
          </a:p>
        </p:txBody>
      </p:sp>
      <p:pic>
        <p:nvPicPr>
          <p:cNvPr id="5" name="Picture 4">
            <a:extLst>
              <a:ext uri="{FF2B5EF4-FFF2-40B4-BE49-F238E27FC236}">
                <a16:creationId xmlns:a16="http://schemas.microsoft.com/office/drawing/2014/main" id="{BC8C2998-64AB-4806-0D78-1C944600AD1A}"/>
              </a:ext>
            </a:extLst>
          </p:cNvPr>
          <p:cNvPicPr>
            <a:picLocks noChangeAspect="1"/>
          </p:cNvPicPr>
          <p:nvPr/>
        </p:nvPicPr>
        <p:blipFill>
          <a:blip r:embed="rId2"/>
          <a:stretch>
            <a:fillRect/>
          </a:stretch>
        </p:blipFill>
        <p:spPr>
          <a:xfrm>
            <a:off x="1100832" y="365125"/>
            <a:ext cx="8665808" cy="4254834"/>
          </a:xfrm>
          <a:prstGeom prst="rect">
            <a:avLst/>
          </a:prstGeom>
        </p:spPr>
      </p:pic>
    </p:spTree>
    <p:extLst>
      <p:ext uri="{BB962C8B-B14F-4D97-AF65-F5344CB8AC3E}">
        <p14:creationId xmlns:p14="http://schemas.microsoft.com/office/powerpoint/2010/main" val="3503908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ABA2-7844-21E2-FDC1-499E742F8B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AECE01-4E6C-FC6B-C001-F623AFBB50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C6D4D3-6B2F-A1A0-062C-A0E4DB2EEA51}"/>
              </a:ext>
            </a:extLst>
          </p:cNvPr>
          <p:cNvPicPr>
            <a:picLocks noChangeAspect="1"/>
          </p:cNvPicPr>
          <p:nvPr/>
        </p:nvPicPr>
        <p:blipFill>
          <a:blip r:embed="rId2"/>
          <a:stretch>
            <a:fillRect/>
          </a:stretch>
        </p:blipFill>
        <p:spPr>
          <a:xfrm>
            <a:off x="370564" y="1229232"/>
            <a:ext cx="10365497" cy="3981962"/>
          </a:xfrm>
          <a:prstGeom prst="rect">
            <a:avLst/>
          </a:prstGeom>
        </p:spPr>
      </p:pic>
    </p:spTree>
    <p:extLst>
      <p:ext uri="{BB962C8B-B14F-4D97-AF65-F5344CB8AC3E}">
        <p14:creationId xmlns:p14="http://schemas.microsoft.com/office/powerpoint/2010/main" val="103218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785A-7D38-623E-9438-CBF93DCB7B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3AF483-E998-548A-0CC3-69BDAF7BE8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4B2865-77B9-6348-E855-F795268ED698}"/>
              </a:ext>
            </a:extLst>
          </p:cNvPr>
          <p:cNvPicPr>
            <a:picLocks noChangeAspect="1"/>
          </p:cNvPicPr>
          <p:nvPr/>
        </p:nvPicPr>
        <p:blipFill>
          <a:blip r:embed="rId2"/>
          <a:stretch>
            <a:fillRect/>
          </a:stretch>
        </p:blipFill>
        <p:spPr>
          <a:xfrm>
            <a:off x="461639" y="1027906"/>
            <a:ext cx="10585142" cy="4070030"/>
          </a:xfrm>
          <a:prstGeom prst="rect">
            <a:avLst/>
          </a:prstGeom>
        </p:spPr>
      </p:pic>
    </p:spTree>
    <p:extLst>
      <p:ext uri="{BB962C8B-B14F-4D97-AF65-F5344CB8AC3E}">
        <p14:creationId xmlns:p14="http://schemas.microsoft.com/office/powerpoint/2010/main" val="246064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AFC3-B1CC-FB1E-4222-16E6B0F26EA9}"/>
              </a:ext>
            </a:extLst>
          </p:cNvPr>
          <p:cNvSpPr>
            <a:spLocks noGrp="1"/>
          </p:cNvSpPr>
          <p:nvPr>
            <p:ph type="title"/>
          </p:nvPr>
        </p:nvSpPr>
        <p:spPr/>
        <p:txBody>
          <a:bodyPr/>
          <a:lstStyle/>
          <a:p>
            <a:endParaRPr lang="en-US"/>
          </a:p>
        </p:txBody>
      </p:sp>
      <p:graphicFrame>
        <p:nvGraphicFramePr>
          <p:cNvPr id="4" name="Table 6">
            <a:extLst>
              <a:ext uri="{FF2B5EF4-FFF2-40B4-BE49-F238E27FC236}">
                <a16:creationId xmlns:a16="http://schemas.microsoft.com/office/drawing/2014/main" id="{B47623C1-609F-A297-5A33-18C5ED065553}"/>
              </a:ext>
            </a:extLst>
          </p:cNvPr>
          <p:cNvGraphicFramePr>
            <a:graphicFrameLocks noGrp="1"/>
          </p:cNvGraphicFramePr>
          <p:nvPr>
            <p:ph sz="quarter" idx="1"/>
            <p:extLst>
              <p:ext uri="{D42A27DB-BD31-4B8C-83A1-F6EECF244321}">
                <p14:modId xmlns:p14="http://schemas.microsoft.com/office/powerpoint/2010/main" val="3801516070"/>
              </p:ext>
            </p:extLst>
          </p:nvPr>
        </p:nvGraphicFramePr>
        <p:xfrm>
          <a:off x="931045" y="2194115"/>
          <a:ext cx="10329909" cy="2685567"/>
        </p:xfrm>
        <a:graphic>
          <a:graphicData uri="http://schemas.openxmlformats.org/drawingml/2006/table">
            <a:tbl>
              <a:tblPr firstRow="1" bandRow="1">
                <a:tableStyleId>{5C22544A-7EE6-4342-B048-85BDC9FD1C3A}</a:tableStyleId>
              </a:tblPr>
              <a:tblGrid>
                <a:gridCol w="2495408">
                  <a:extLst>
                    <a:ext uri="{9D8B030D-6E8A-4147-A177-3AD203B41FA5}">
                      <a16:colId xmlns:a16="http://schemas.microsoft.com/office/drawing/2014/main" val="3628880763"/>
                    </a:ext>
                  </a:extLst>
                </a:gridCol>
                <a:gridCol w="4391198">
                  <a:extLst>
                    <a:ext uri="{9D8B030D-6E8A-4147-A177-3AD203B41FA5}">
                      <a16:colId xmlns:a16="http://schemas.microsoft.com/office/drawing/2014/main" val="1574088195"/>
                    </a:ext>
                  </a:extLst>
                </a:gridCol>
                <a:gridCol w="3443303">
                  <a:extLst>
                    <a:ext uri="{9D8B030D-6E8A-4147-A177-3AD203B41FA5}">
                      <a16:colId xmlns:a16="http://schemas.microsoft.com/office/drawing/2014/main" val="4288461119"/>
                    </a:ext>
                  </a:extLst>
                </a:gridCol>
              </a:tblGrid>
              <a:tr h="473289">
                <a:tc>
                  <a:txBody>
                    <a:bodyPr/>
                    <a:lstStyle/>
                    <a:p>
                      <a:r>
                        <a:rPr lang="en-US" sz="1400" dirty="0"/>
                        <a:t>Channel</a:t>
                      </a:r>
                    </a:p>
                  </a:txBody>
                  <a:tcPr/>
                </a:tc>
                <a:tc>
                  <a:txBody>
                    <a:bodyPr/>
                    <a:lstStyle/>
                    <a:p>
                      <a:r>
                        <a:rPr lang="en-US" sz="1400" dirty="0"/>
                        <a:t>Link</a:t>
                      </a:r>
                    </a:p>
                  </a:txBody>
                  <a:tcPr/>
                </a:tc>
                <a:tc>
                  <a:txBody>
                    <a:bodyPr/>
                    <a:lstStyle/>
                    <a:p>
                      <a:r>
                        <a:rPr lang="en-US" sz="1400"/>
                        <a:t>Topic</a:t>
                      </a:r>
                    </a:p>
                  </a:txBody>
                  <a:tcPr/>
                </a:tc>
                <a:extLst>
                  <a:ext uri="{0D108BD9-81ED-4DB2-BD59-A6C34878D82A}">
                    <a16:rowId xmlns:a16="http://schemas.microsoft.com/office/drawing/2014/main" val="825486106"/>
                  </a:ext>
                </a:extLst>
              </a:tr>
              <a:tr h="544607">
                <a:tc>
                  <a:txBody>
                    <a:bodyPr/>
                    <a:lstStyle/>
                    <a:p>
                      <a:r>
                        <a:rPr lang="en-US" sz="1400" err="1"/>
                        <a:t>Youtube</a:t>
                      </a:r>
                      <a:r>
                        <a:rPr lang="en-US" sz="1400"/>
                        <a:t> – </a:t>
                      </a:r>
                      <a:r>
                        <a:rPr lang="en-US" sz="1400" err="1"/>
                        <a:t>Simplilearn</a:t>
                      </a:r>
                      <a:endParaRPr lang="en-US" sz="1400"/>
                    </a:p>
                  </a:txBody>
                  <a:tcPr/>
                </a:tc>
                <a:tc>
                  <a:txBody>
                    <a:bodyPr/>
                    <a:lstStyle/>
                    <a:p>
                      <a:r>
                        <a:rPr lang="en-US" sz="1400" dirty="0">
                          <a:hlinkClick r:id="rId2"/>
                        </a:rPr>
                        <a:t>https://www.youtube.com/watch?v=M988_fsOSWo</a:t>
                      </a:r>
                      <a:endParaRPr lang="en-US" sz="1400" dirty="0"/>
                    </a:p>
                    <a:p>
                      <a:r>
                        <a:rPr lang="en-US" sz="1400" dirty="0">
                          <a:hlinkClick r:id="rId3"/>
                        </a:rPr>
                        <a:t>https://www.youtube.com/watch?v=RWgW-CgdIk0</a:t>
                      </a:r>
                      <a:r>
                        <a:rPr lang="en-US" sz="1400" dirty="0"/>
                        <a:t> </a:t>
                      </a:r>
                    </a:p>
                  </a:txBody>
                  <a:tcPr/>
                </a:tc>
                <a:tc>
                  <a:txBody>
                    <a:bodyPr/>
                    <a:lstStyle/>
                    <a:p>
                      <a:r>
                        <a:rPr lang="en-US" sz="1400" dirty="0"/>
                        <a:t>What is cloud computing?</a:t>
                      </a:r>
                    </a:p>
                  </a:txBody>
                  <a:tcPr/>
                </a:tc>
                <a:extLst>
                  <a:ext uri="{0D108BD9-81ED-4DB2-BD59-A6C34878D82A}">
                    <a16:rowId xmlns:a16="http://schemas.microsoft.com/office/drawing/2014/main" val="2860255258"/>
                  </a:ext>
                </a:extLst>
              </a:tr>
              <a:tr h="649775">
                <a:tc>
                  <a:txBody>
                    <a:bodyPr/>
                    <a:lstStyle/>
                    <a:p>
                      <a:r>
                        <a:rPr lang="en-US" sz="1400" kern="1200">
                          <a:solidFill>
                            <a:schemeClr val="dk1"/>
                          </a:solidFill>
                          <a:effectLst/>
                          <a:latin typeface="+mn-lt"/>
                          <a:ea typeface="+mn-ea"/>
                          <a:cs typeface="+mn-cs"/>
                        </a:rPr>
                        <a:t>Udemy</a:t>
                      </a:r>
                      <a:endParaRPr lang="en-US" sz="1400"/>
                    </a:p>
                  </a:txBody>
                  <a:tcPr/>
                </a:tc>
                <a:tc>
                  <a:txBody>
                    <a:bodyPr/>
                    <a:lstStyle/>
                    <a:p>
                      <a:r>
                        <a:rPr lang="en-US" sz="1400" kern="1200" dirty="0">
                          <a:solidFill>
                            <a:schemeClr val="dk1"/>
                          </a:solidFill>
                          <a:effectLst/>
                          <a:latin typeface="+mn-lt"/>
                          <a:ea typeface="+mn-ea"/>
                          <a:cs typeface="+mn-cs"/>
                          <a:hlinkClick r:id="rId4"/>
                        </a:rPr>
                        <a:t>https://www.udemy.com/course/az900-azure/</a:t>
                      </a:r>
                      <a:endParaRPr lang="en-US" sz="1400" dirty="0"/>
                    </a:p>
                  </a:txBody>
                  <a:tcPr/>
                </a:tc>
                <a:tc>
                  <a:txBody>
                    <a:bodyPr/>
                    <a:lstStyle/>
                    <a:p>
                      <a:r>
                        <a:rPr lang="en-US" sz="1400" dirty="0"/>
                        <a:t>Basics entry level</a:t>
                      </a:r>
                    </a:p>
                  </a:txBody>
                  <a:tcPr/>
                </a:tc>
                <a:extLst>
                  <a:ext uri="{0D108BD9-81ED-4DB2-BD59-A6C34878D82A}">
                    <a16:rowId xmlns:a16="http://schemas.microsoft.com/office/drawing/2014/main" val="1299406288"/>
                  </a:ext>
                </a:extLst>
              </a:tr>
              <a:tr h="473289">
                <a:tc>
                  <a:txBody>
                    <a:bodyPr/>
                    <a:lstStyle/>
                    <a:p>
                      <a:r>
                        <a:rPr lang="en-US" sz="1400"/>
                        <a:t>YouTube – </a:t>
                      </a:r>
                      <a:r>
                        <a:rPr lang="en-US" sz="1400" err="1"/>
                        <a:t>Edureka</a:t>
                      </a:r>
                      <a:endParaRPr lang="en-US" sz="1400"/>
                    </a:p>
                  </a:txBody>
                  <a:tcPr/>
                </a:tc>
                <a:tc>
                  <a:txBody>
                    <a:bodyPr/>
                    <a:lstStyle/>
                    <a:p>
                      <a:r>
                        <a:rPr lang="en-US" sz="1400" dirty="0">
                          <a:hlinkClick r:id="rId5"/>
                        </a:rPr>
                        <a:t>https://www.youtube.com/watch?v=tDuruX7XSac</a:t>
                      </a:r>
                      <a:r>
                        <a:rPr lang="en-US" sz="1400" dirty="0"/>
                        <a:t> </a:t>
                      </a:r>
                    </a:p>
                  </a:txBody>
                  <a:tcPr/>
                </a:tc>
                <a:tc>
                  <a:txBody>
                    <a:bodyPr/>
                    <a:lstStyle/>
                    <a:p>
                      <a:r>
                        <a:rPr lang="en-US" sz="1400" dirty="0"/>
                        <a:t>Azure Core fundamentals</a:t>
                      </a:r>
                    </a:p>
                  </a:txBody>
                  <a:tcPr/>
                </a:tc>
                <a:extLst>
                  <a:ext uri="{0D108BD9-81ED-4DB2-BD59-A6C34878D82A}">
                    <a16:rowId xmlns:a16="http://schemas.microsoft.com/office/drawing/2014/main" val="3180447876"/>
                  </a:ext>
                </a:extLst>
              </a:tr>
              <a:tr h="544607">
                <a:tc>
                  <a:txBody>
                    <a:bodyPr/>
                    <a:lstStyle/>
                    <a:p>
                      <a:r>
                        <a:rPr lang="en-US" sz="1400"/>
                        <a:t>Microsoft Learning Platform</a:t>
                      </a:r>
                    </a:p>
                  </a:txBody>
                  <a:tcPr/>
                </a:tc>
                <a:tc>
                  <a:txBody>
                    <a:bodyPr/>
                    <a:lstStyle/>
                    <a:p>
                      <a:r>
                        <a:rPr lang="en-US" sz="1400" dirty="0">
                          <a:hlinkClick r:id="rId6"/>
                        </a:rPr>
                        <a:t>https://docs.microsoft.com/en-us/learn/paths/az-900-describe-cloud-concepts/</a:t>
                      </a:r>
                      <a:r>
                        <a:rPr lang="en-US" sz="1400" dirty="0"/>
                        <a:t> </a:t>
                      </a:r>
                    </a:p>
                  </a:txBody>
                  <a:tcPr/>
                </a:tc>
                <a:tc>
                  <a:txBody>
                    <a:bodyPr/>
                    <a:lstStyle/>
                    <a:p>
                      <a:r>
                        <a:rPr lang="en-US" sz="1400" dirty="0"/>
                        <a:t>Step-by-step guidelines from Microsoft Azure (Includes videos)</a:t>
                      </a:r>
                    </a:p>
                  </a:txBody>
                  <a:tcPr/>
                </a:tc>
                <a:extLst>
                  <a:ext uri="{0D108BD9-81ED-4DB2-BD59-A6C34878D82A}">
                    <a16:rowId xmlns:a16="http://schemas.microsoft.com/office/drawing/2014/main" val="3781454957"/>
                  </a:ext>
                </a:extLst>
              </a:tr>
            </a:tbl>
          </a:graphicData>
        </a:graphic>
      </p:graphicFrame>
    </p:spTree>
    <p:extLst>
      <p:ext uri="{BB962C8B-B14F-4D97-AF65-F5344CB8AC3E}">
        <p14:creationId xmlns:p14="http://schemas.microsoft.com/office/powerpoint/2010/main" val="4097918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95C5-75FB-1FC3-5DF1-CDFA37F66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B9DBC3-CF66-4E14-79A0-1F933A22305A}"/>
              </a:ext>
            </a:extLst>
          </p:cNvPr>
          <p:cNvSpPr>
            <a:spLocks noGrp="1"/>
          </p:cNvSpPr>
          <p:nvPr>
            <p:ph idx="1"/>
          </p:nvPr>
        </p:nvSpPr>
        <p:spPr/>
        <p:txBody>
          <a:bodyPr/>
          <a:lstStyle/>
          <a:p>
            <a:r>
              <a:rPr lang="en-US" dirty="0"/>
              <a:t>Traditional Vs Cloud Computing</a:t>
            </a:r>
          </a:p>
          <a:p>
            <a:endParaRPr lang="en-US" dirty="0"/>
          </a:p>
        </p:txBody>
      </p:sp>
      <p:sp>
        <p:nvSpPr>
          <p:cNvPr id="4" name="TextBox 3">
            <a:extLst>
              <a:ext uri="{FF2B5EF4-FFF2-40B4-BE49-F238E27FC236}">
                <a16:creationId xmlns:a16="http://schemas.microsoft.com/office/drawing/2014/main" id="{A40124A0-F291-85A9-13C5-91854AC62A44}"/>
              </a:ext>
            </a:extLst>
          </p:cNvPr>
          <p:cNvSpPr txBox="1"/>
          <p:nvPr/>
        </p:nvSpPr>
        <p:spPr>
          <a:xfrm>
            <a:off x="669302" y="5361875"/>
            <a:ext cx="2836333" cy="455795"/>
          </a:xfrm>
          <a:prstGeom prst="rect">
            <a:avLst/>
          </a:prstGeom>
          <a:solidFill>
            <a:schemeClr val="accent1">
              <a:lumMod val="20000"/>
              <a:lumOff val="80000"/>
            </a:schemeClr>
          </a:solid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2400" b="0" i="0" u="none" strike="noStrike" kern="0" cap="none" spc="0" normalizeH="0" baseline="0" noProof="0" dirty="0">
                <a:ln>
                  <a:noFill/>
                </a:ln>
                <a:solidFill>
                  <a:srgbClr val="000000"/>
                </a:solidFill>
                <a:effectLst/>
                <a:uLnTx/>
                <a:uFillTx/>
              </a:rPr>
              <a:t>BUY</a:t>
            </a:r>
          </a:p>
        </p:txBody>
      </p:sp>
      <p:sp>
        <p:nvSpPr>
          <p:cNvPr id="5" name="TextBox 4">
            <a:extLst>
              <a:ext uri="{FF2B5EF4-FFF2-40B4-BE49-F238E27FC236}">
                <a16:creationId xmlns:a16="http://schemas.microsoft.com/office/drawing/2014/main" id="{8AAC57BA-363F-5172-153B-8F7F61CDF29D}"/>
              </a:ext>
            </a:extLst>
          </p:cNvPr>
          <p:cNvSpPr txBox="1"/>
          <p:nvPr/>
        </p:nvSpPr>
        <p:spPr>
          <a:xfrm>
            <a:off x="4066433" y="5362542"/>
            <a:ext cx="2836333" cy="455795"/>
          </a:xfrm>
          <a:prstGeom prst="rect">
            <a:avLst/>
          </a:prstGeom>
          <a:solidFill>
            <a:schemeClr val="accent1">
              <a:lumMod val="20000"/>
              <a:lumOff val="80000"/>
            </a:schemeClr>
          </a:solid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2400" b="0" i="0" u="none" strike="noStrike" kern="0" cap="none" spc="0" normalizeH="0" baseline="0" noProof="0" dirty="0">
                <a:ln>
                  <a:noFill/>
                </a:ln>
                <a:solidFill>
                  <a:srgbClr val="000000"/>
                </a:solidFill>
                <a:effectLst/>
                <a:uLnTx/>
                <a:uFillTx/>
              </a:rPr>
              <a:t>LEASE</a:t>
            </a:r>
          </a:p>
        </p:txBody>
      </p:sp>
      <p:sp>
        <p:nvSpPr>
          <p:cNvPr id="6" name="TextBox 5">
            <a:extLst>
              <a:ext uri="{FF2B5EF4-FFF2-40B4-BE49-F238E27FC236}">
                <a16:creationId xmlns:a16="http://schemas.microsoft.com/office/drawing/2014/main" id="{65312A06-B0C1-A0FB-3F54-6683389D7A10}"/>
              </a:ext>
            </a:extLst>
          </p:cNvPr>
          <p:cNvSpPr txBox="1"/>
          <p:nvPr/>
        </p:nvSpPr>
        <p:spPr>
          <a:xfrm>
            <a:off x="7594600" y="5361874"/>
            <a:ext cx="2836333" cy="455795"/>
          </a:xfrm>
          <a:prstGeom prst="rect">
            <a:avLst/>
          </a:prstGeom>
          <a:solidFill>
            <a:schemeClr val="accent1">
              <a:lumMod val="20000"/>
              <a:lumOff val="80000"/>
            </a:schemeClr>
          </a:solid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lang="en-US" sz="2400" kern="0" dirty="0">
                <a:solidFill>
                  <a:srgbClr val="000000"/>
                </a:solidFill>
              </a:rPr>
              <a:t>Pay what you use</a:t>
            </a:r>
            <a:endParaRPr kumimoji="0" lang="en-US" sz="2400" b="0" i="0" u="none" strike="noStrike" kern="0" cap="none" spc="0" normalizeH="0" baseline="0" noProof="0" dirty="0">
              <a:ln>
                <a:noFill/>
              </a:ln>
              <a:solidFill>
                <a:srgbClr val="000000"/>
              </a:solidFill>
              <a:effectLst/>
              <a:uLnTx/>
              <a:uFillTx/>
            </a:endParaRPr>
          </a:p>
        </p:txBody>
      </p:sp>
      <p:grpSp>
        <p:nvGrpSpPr>
          <p:cNvPr id="7" name="Group 6">
            <a:extLst>
              <a:ext uri="{FF2B5EF4-FFF2-40B4-BE49-F238E27FC236}">
                <a16:creationId xmlns:a16="http://schemas.microsoft.com/office/drawing/2014/main" id="{7DABE45A-E904-9430-3EF7-BE8B89C04AE3}"/>
              </a:ext>
            </a:extLst>
          </p:cNvPr>
          <p:cNvGrpSpPr/>
          <p:nvPr/>
        </p:nvGrpSpPr>
        <p:grpSpPr>
          <a:xfrm>
            <a:off x="669302" y="2703969"/>
            <a:ext cx="2836333" cy="2271880"/>
            <a:chOff x="669302" y="1949366"/>
            <a:chExt cx="2836333" cy="2271880"/>
          </a:xfrm>
        </p:grpSpPr>
        <p:sp>
          <p:nvSpPr>
            <p:cNvPr id="8" name="Rectangle: Rounded Corners 7">
              <a:extLst>
                <a:ext uri="{FF2B5EF4-FFF2-40B4-BE49-F238E27FC236}">
                  <a16:creationId xmlns:a16="http://schemas.microsoft.com/office/drawing/2014/main" id="{5DE607E4-3280-7535-934F-6BB8D0DA7627}"/>
                </a:ext>
              </a:extLst>
            </p:cNvPr>
            <p:cNvSpPr/>
            <p:nvPr/>
          </p:nvSpPr>
          <p:spPr>
            <a:xfrm>
              <a:off x="669302" y="1949366"/>
              <a:ext cx="2836333" cy="2271880"/>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9" name="Content Placeholder 7">
              <a:extLst>
                <a:ext uri="{FF2B5EF4-FFF2-40B4-BE49-F238E27FC236}">
                  <a16:creationId xmlns:a16="http://schemas.microsoft.com/office/drawing/2014/main" id="{859B23EE-953F-C09C-E015-0792FF5DE586}"/>
                </a:ext>
              </a:extLst>
            </p:cNvPr>
            <p:cNvPicPr>
              <a:picLocks noChangeAspect="1"/>
            </p:cNvPicPr>
            <p:nvPr/>
          </p:nvPicPr>
          <p:blipFill>
            <a:blip r:embed="rId2"/>
            <a:stretch>
              <a:fillRect/>
            </a:stretch>
          </p:blipFill>
          <p:spPr>
            <a:xfrm>
              <a:off x="1364382" y="2335392"/>
              <a:ext cx="1446175" cy="1162079"/>
            </a:xfrm>
            <a:prstGeom prst="rect">
              <a:avLst/>
            </a:prstGeom>
          </p:spPr>
        </p:pic>
        <p:sp>
          <p:nvSpPr>
            <p:cNvPr id="10" name="TextBox 9">
              <a:extLst>
                <a:ext uri="{FF2B5EF4-FFF2-40B4-BE49-F238E27FC236}">
                  <a16:creationId xmlns:a16="http://schemas.microsoft.com/office/drawing/2014/main" id="{CA2E7ACC-09D9-D2E6-0964-D7A2E599830E}"/>
                </a:ext>
              </a:extLst>
            </p:cNvPr>
            <p:cNvSpPr txBox="1"/>
            <p:nvPr/>
          </p:nvSpPr>
          <p:spPr>
            <a:xfrm>
              <a:off x="1313425" y="3686340"/>
              <a:ext cx="1768442" cy="394313"/>
            </a:xfrm>
            <a:prstGeom prst="rect">
              <a:avLst/>
            </a:prstGeom>
            <a:solidFill>
              <a:schemeClr val="bg1"/>
            </a:solidFill>
            <a:ln>
              <a:solidFill>
                <a:schemeClr val="bg1"/>
              </a:solidFill>
            </a:ln>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On-Prem Servers</a:t>
              </a:r>
            </a:p>
          </p:txBody>
        </p:sp>
      </p:grpSp>
      <p:grpSp>
        <p:nvGrpSpPr>
          <p:cNvPr id="11" name="Group 10">
            <a:extLst>
              <a:ext uri="{FF2B5EF4-FFF2-40B4-BE49-F238E27FC236}">
                <a16:creationId xmlns:a16="http://schemas.microsoft.com/office/drawing/2014/main" id="{86823974-9387-C398-4907-DE43A19ABE54}"/>
              </a:ext>
            </a:extLst>
          </p:cNvPr>
          <p:cNvGrpSpPr/>
          <p:nvPr/>
        </p:nvGrpSpPr>
        <p:grpSpPr>
          <a:xfrm>
            <a:off x="4066433" y="2728770"/>
            <a:ext cx="2836333" cy="2271880"/>
            <a:chOff x="4066433" y="1974167"/>
            <a:chExt cx="2836333" cy="2271880"/>
          </a:xfrm>
        </p:grpSpPr>
        <p:sp>
          <p:nvSpPr>
            <p:cNvPr id="12" name="Rectangle: Rounded Corners 11">
              <a:extLst>
                <a:ext uri="{FF2B5EF4-FFF2-40B4-BE49-F238E27FC236}">
                  <a16:creationId xmlns:a16="http://schemas.microsoft.com/office/drawing/2014/main" id="{E6390797-13C9-532A-4585-BF5D353A3F6E}"/>
                </a:ext>
              </a:extLst>
            </p:cNvPr>
            <p:cNvSpPr/>
            <p:nvPr/>
          </p:nvSpPr>
          <p:spPr>
            <a:xfrm>
              <a:off x="4066433" y="1974167"/>
              <a:ext cx="2836333" cy="2271880"/>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3" name="Picture 12">
              <a:extLst>
                <a:ext uri="{FF2B5EF4-FFF2-40B4-BE49-F238E27FC236}">
                  <a16:creationId xmlns:a16="http://schemas.microsoft.com/office/drawing/2014/main" id="{706E9D39-1AE9-D66F-0E13-5537B994372E}"/>
                </a:ext>
              </a:extLst>
            </p:cNvPr>
            <p:cNvPicPr>
              <a:picLocks noChangeAspect="1"/>
            </p:cNvPicPr>
            <p:nvPr/>
          </p:nvPicPr>
          <p:blipFill>
            <a:blip r:embed="rId3"/>
            <a:stretch>
              <a:fillRect/>
            </a:stretch>
          </p:blipFill>
          <p:spPr>
            <a:xfrm>
              <a:off x="4531776" y="2287051"/>
              <a:ext cx="1906073" cy="1410237"/>
            </a:xfrm>
            <a:prstGeom prst="rect">
              <a:avLst/>
            </a:prstGeom>
          </p:spPr>
        </p:pic>
        <p:sp>
          <p:nvSpPr>
            <p:cNvPr id="14" name="TextBox 13">
              <a:extLst>
                <a:ext uri="{FF2B5EF4-FFF2-40B4-BE49-F238E27FC236}">
                  <a16:creationId xmlns:a16="http://schemas.microsoft.com/office/drawing/2014/main" id="{30F6C85D-0F59-97B3-539C-A117E9B54C16}"/>
                </a:ext>
              </a:extLst>
            </p:cNvPr>
            <p:cNvSpPr txBox="1"/>
            <p:nvPr/>
          </p:nvSpPr>
          <p:spPr>
            <a:xfrm>
              <a:off x="4622946" y="3789952"/>
              <a:ext cx="1750492" cy="36343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Hosted Servers</a:t>
              </a:r>
            </a:p>
          </p:txBody>
        </p:sp>
      </p:grpSp>
      <p:grpSp>
        <p:nvGrpSpPr>
          <p:cNvPr id="15" name="Group 14">
            <a:extLst>
              <a:ext uri="{FF2B5EF4-FFF2-40B4-BE49-F238E27FC236}">
                <a16:creationId xmlns:a16="http://schemas.microsoft.com/office/drawing/2014/main" id="{3472E889-931D-9E1B-0662-754ED22AB828}"/>
              </a:ext>
            </a:extLst>
          </p:cNvPr>
          <p:cNvGrpSpPr/>
          <p:nvPr/>
        </p:nvGrpSpPr>
        <p:grpSpPr>
          <a:xfrm>
            <a:off x="7594601" y="2703969"/>
            <a:ext cx="2836333" cy="2271880"/>
            <a:chOff x="7594601" y="1949366"/>
            <a:chExt cx="2836333" cy="2271880"/>
          </a:xfrm>
        </p:grpSpPr>
        <p:sp>
          <p:nvSpPr>
            <p:cNvPr id="16" name="Rectangle: Rounded Corners 15">
              <a:extLst>
                <a:ext uri="{FF2B5EF4-FFF2-40B4-BE49-F238E27FC236}">
                  <a16:creationId xmlns:a16="http://schemas.microsoft.com/office/drawing/2014/main" id="{12700568-44FC-BB02-C297-094430C8D39D}"/>
                </a:ext>
              </a:extLst>
            </p:cNvPr>
            <p:cNvSpPr/>
            <p:nvPr/>
          </p:nvSpPr>
          <p:spPr>
            <a:xfrm>
              <a:off x="7594601" y="1949366"/>
              <a:ext cx="2836333" cy="2271880"/>
            </a:xfrm>
            <a:prstGeom prst="round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TextBox 16">
              <a:extLst>
                <a:ext uri="{FF2B5EF4-FFF2-40B4-BE49-F238E27FC236}">
                  <a16:creationId xmlns:a16="http://schemas.microsoft.com/office/drawing/2014/main" id="{450BE94A-36DA-E568-0EB0-E85B5CDE38C4}"/>
                </a:ext>
              </a:extLst>
            </p:cNvPr>
            <p:cNvSpPr txBox="1"/>
            <p:nvPr/>
          </p:nvSpPr>
          <p:spPr>
            <a:xfrm>
              <a:off x="8255549" y="3677643"/>
              <a:ext cx="1750492" cy="36343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kern="0" dirty="0">
                  <a:solidFill>
                    <a:srgbClr val="000000"/>
                  </a:solidFill>
                </a:rPr>
                <a:t>Cloud</a:t>
              </a:r>
              <a:r>
                <a:rPr kumimoji="0" lang="en-US" sz="1800" b="0" i="0" u="none" strike="noStrike" kern="0" cap="none" spc="0" normalizeH="0" baseline="0" noProof="0" dirty="0">
                  <a:ln>
                    <a:noFill/>
                  </a:ln>
                  <a:solidFill>
                    <a:srgbClr val="000000"/>
                  </a:solidFill>
                  <a:effectLst/>
                  <a:uLnTx/>
                  <a:uFillTx/>
                </a:rPr>
                <a:t> Servers</a:t>
              </a:r>
            </a:p>
          </p:txBody>
        </p:sp>
        <p:pic>
          <p:nvPicPr>
            <p:cNvPr id="18" name="Picture 17">
              <a:extLst>
                <a:ext uri="{FF2B5EF4-FFF2-40B4-BE49-F238E27FC236}">
                  <a16:creationId xmlns:a16="http://schemas.microsoft.com/office/drawing/2014/main" id="{C3BEFF66-1B93-7AA2-31EB-A5841806A28A}"/>
                </a:ext>
              </a:extLst>
            </p:cNvPr>
            <p:cNvPicPr>
              <a:picLocks noChangeAspect="1"/>
            </p:cNvPicPr>
            <p:nvPr/>
          </p:nvPicPr>
          <p:blipFill>
            <a:blip r:embed="rId4"/>
            <a:stretch>
              <a:fillRect/>
            </a:stretch>
          </p:blipFill>
          <p:spPr>
            <a:xfrm>
              <a:off x="7970050" y="2420982"/>
              <a:ext cx="1961350" cy="1103791"/>
            </a:xfrm>
            <a:prstGeom prst="rect">
              <a:avLst/>
            </a:prstGeom>
          </p:spPr>
        </p:pic>
      </p:grpSp>
    </p:spTree>
    <p:extLst>
      <p:ext uri="{BB962C8B-B14F-4D97-AF65-F5344CB8AC3E}">
        <p14:creationId xmlns:p14="http://schemas.microsoft.com/office/powerpoint/2010/main" val="1870369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999C-0090-59A1-81B8-14B66E33150B}"/>
              </a:ext>
            </a:extLst>
          </p:cNvPr>
          <p:cNvSpPr>
            <a:spLocks noGrp="1"/>
          </p:cNvSpPr>
          <p:nvPr>
            <p:ph type="title"/>
          </p:nvPr>
        </p:nvSpPr>
        <p:spPr/>
        <p:txBody>
          <a:bodyPr/>
          <a:lstStyle/>
          <a:p>
            <a:r>
              <a:rPr lang="en-US" dirty="0"/>
              <a:t>Cloud Computing Models</a:t>
            </a:r>
          </a:p>
        </p:txBody>
      </p:sp>
      <p:sp>
        <p:nvSpPr>
          <p:cNvPr id="3" name="Content Placeholder 2">
            <a:extLst>
              <a:ext uri="{FF2B5EF4-FFF2-40B4-BE49-F238E27FC236}">
                <a16:creationId xmlns:a16="http://schemas.microsoft.com/office/drawing/2014/main" id="{D257CD82-F5F3-ABDA-AAAC-B486917541EE}"/>
              </a:ext>
            </a:extLst>
          </p:cNvPr>
          <p:cNvSpPr>
            <a:spLocks noGrp="1"/>
          </p:cNvSpPr>
          <p:nvPr>
            <p:ph idx="1"/>
          </p:nvPr>
        </p:nvSpPr>
        <p:spPr/>
        <p:txBody>
          <a:bodyPr/>
          <a:lstStyle/>
          <a:p>
            <a:pPr>
              <a:spcBef>
                <a:spcPts val="500"/>
              </a:spcBef>
            </a:pPr>
            <a:r>
              <a:rPr kumimoji="0" lang="en-US" sz="2800" b="0" i="0" u="none" strike="noStrike" kern="0" cap="none" spc="0" normalizeH="0" baseline="0" noProof="0" dirty="0">
                <a:ln>
                  <a:noFill/>
                </a:ln>
                <a:solidFill>
                  <a:srgbClr val="000000"/>
                </a:solidFill>
                <a:effectLst/>
                <a:uLnTx/>
                <a:uFillTx/>
              </a:rPr>
              <a:t>IaaS (Infrastructure as a service)</a:t>
            </a:r>
          </a:p>
          <a:p>
            <a:pPr>
              <a:spcBef>
                <a:spcPts val="500"/>
              </a:spcBef>
            </a:pPr>
            <a:r>
              <a:rPr kumimoji="0" lang="en-US" sz="2800" b="0" i="0" u="none" strike="noStrike" kern="0" cap="none" spc="0" normalizeH="0" baseline="0" noProof="0" dirty="0">
                <a:ln>
                  <a:noFill/>
                </a:ln>
                <a:solidFill>
                  <a:srgbClr val="000000"/>
                </a:solidFill>
                <a:effectLst/>
                <a:uLnTx/>
                <a:uFillTx/>
              </a:rPr>
              <a:t>PaaS (Platform as a service)</a:t>
            </a:r>
          </a:p>
          <a:p>
            <a:pPr>
              <a:spcBef>
                <a:spcPts val="500"/>
              </a:spcBef>
            </a:pPr>
            <a:r>
              <a:rPr lang="en-US" kern="0" dirty="0">
                <a:solidFill>
                  <a:srgbClr val="000000"/>
                </a:solidFill>
              </a:rPr>
              <a:t>SaaS (Software as a service)</a:t>
            </a:r>
            <a:endParaRPr kumimoji="0" lang="en-US" sz="2800" b="0" i="0" u="none" strike="noStrike" kern="0" cap="none" spc="0" normalizeH="0" baseline="0" noProof="0" dirty="0">
              <a:ln>
                <a:noFill/>
              </a:ln>
              <a:solidFill>
                <a:srgbClr val="000000"/>
              </a:solidFill>
              <a:effectLst/>
              <a:uLnTx/>
              <a:uFillTx/>
            </a:endParaRPr>
          </a:p>
          <a:p>
            <a:endParaRPr lang="en-US" dirty="0"/>
          </a:p>
        </p:txBody>
      </p:sp>
      <p:pic>
        <p:nvPicPr>
          <p:cNvPr id="4" name="Content Placeholder 7">
            <a:extLst>
              <a:ext uri="{FF2B5EF4-FFF2-40B4-BE49-F238E27FC236}">
                <a16:creationId xmlns:a16="http://schemas.microsoft.com/office/drawing/2014/main" id="{59722889-200A-5961-BEC3-225E008517DF}"/>
              </a:ext>
            </a:extLst>
          </p:cNvPr>
          <p:cNvPicPr>
            <a:picLocks noChangeAspect="1"/>
          </p:cNvPicPr>
          <p:nvPr/>
        </p:nvPicPr>
        <p:blipFill>
          <a:blip r:embed="rId2"/>
          <a:stretch>
            <a:fillRect/>
          </a:stretch>
        </p:blipFill>
        <p:spPr>
          <a:xfrm>
            <a:off x="1164770" y="3513528"/>
            <a:ext cx="3048910" cy="2324794"/>
          </a:xfrm>
          <a:prstGeom prst="rect">
            <a:avLst/>
          </a:prstGeom>
        </p:spPr>
      </p:pic>
      <p:sp>
        <p:nvSpPr>
          <p:cNvPr id="5" name="Rectangle: Rounded Corners 4">
            <a:extLst>
              <a:ext uri="{FF2B5EF4-FFF2-40B4-BE49-F238E27FC236}">
                <a16:creationId xmlns:a16="http://schemas.microsoft.com/office/drawing/2014/main" id="{AC4B0A9E-B2A0-9D02-6461-18D337F9EE61}"/>
              </a:ext>
            </a:extLst>
          </p:cNvPr>
          <p:cNvSpPr/>
          <p:nvPr/>
        </p:nvSpPr>
        <p:spPr>
          <a:xfrm>
            <a:off x="1659467" y="6045938"/>
            <a:ext cx="2159000" cy="431800"/>
          </a:xfrm>
          <a:prstGeom prst="roundRect">
            <a:avLst/>
          </a:prstGeom>
          <a:solidFill>
            <a:schemeClr val="accent1">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latin typeface="Bosch Office Sans"/>
                <a:ea typeface="+mn-ea"/>
                <a:cs typeface="+mn-cs"/>
              </a:rPr>
              <a:t>Host</a:t>
            </a:r>
          </a:p>
        </p:txBody>
      </p:sp>
      <p:sp>
        <p:nvSpPr>
          <p:cNvPr id="6" name="Rectangle: Rounded Corners 5">
            <a:extLst>
              <a:ext uri="{FF2B5EF4-FFF2-40B4-BE49-F238E27FC236}">
                <a16:creationId xmlns:a16="http://schemas.microsoft.com/office/drawing/2014/main" id="{122824E5-A9B5-126F-E82E-29D8EF3CE278}"/>
              </a:ext>
            </a:extLst>
          </p:cNvPr>
          <p:cNvSpPr/>
          <p:nvPr/>
        </p:nvSpPr>
        <p:spPr>
          <a:xfrm>
            <a:off x="5082643" y="6045938"/>
            <a:ext cx="2159000" cy="431800"/>
          </a:xfrm>
          <a:prstGeom prst="roundRect">
            <a:avLst/>
          </a:prstGeom>
          <a:solidFill>
            <a:schemeClr val="accent1">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latin typeface="Bosch Office Sans"/>
                <a:ea typeface="+mn-ea"/>
                <a:cs typeface="+mn-cs"/>
              </a:rPr>
              <a:t>Build</a:t>
            </a:r>
          </a:p>
        </p:txBody>
      </p:sp>
      <p:sp>
        <p:nvSpPr>
          <p:cNvPr id="7" name="Rectangle: Rounded Corners 6">
            <a:extLst>
              <a:ext uri="{FF2B5EF4-FFF2-40B4-BE49-F238E27FC236}">
                <a16:creationId xmlns:a16="http://schemas.microsoft.com/office/drawing/2014/main" id="{1DF44AFB-085A-F8BC-F2CF-223503287310}"/>
              </a:ext>
            </a:extLst>
          </p:cNvPr>
          <p:cNvSpPr/>
          <p:nvPr/>
        </p:nvSpPr>
        <p:spPr>
          <a:xfrm>
            <a:off x="8230658" y="6045938"/>
            <a:ext cx="2159000" cy="431800"/>
          </a:xfrm>
          <a:prstGeom prst="roundRect">
            <a:avLst/>
          </a:prstGeom>
          <a:solidFill>
            <a:schemeClr val="accent1">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kern="0" dirty="0">
                <a:solidFill>
                  <a:srgbClr val="000000"/>
                </a:solidFill>
                <a:latin typeface="Bosch Office Sans"/>
              </a:rPr>
              <a:t>Consume</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Picture 7">
            <a:extLst>
              <a:ext uri="{FF2B5EF4-FFF2-40B4-BE49-F238E27FC236}">
                <a16:creationId xmlns:a16="http://schemas.microsoft.com/office/drawing/2014/main" id="{81F10CC9-46A8-1E6D-00C6-20B5F35CC9E8}"/>
              </a:ext>
            </a:extLst>
          </p:cNvPr>
          <p:cNvPicPr>
            <a:picLocks noChangeAspect="1"/>
          </p:cNvPicPr>
          <p:nvPr/>
        </p:nvPicPr>
        <p:blipFill>
          <a:blip r:embed="rId3"/>
          <a:stretch>
            <a:fillRect/>
          </a:stretch>
        </p:blipFill>
        <p:spPr>
          <a:xfrm>
            <a:off x="4621615" y="3513528"/>
            <a:ext cx="3026043" cy="2263815"/>
          </a:xfrm>
          <a:prstGeom prst="rect">
            <a:avLst/>
          </a:prstGeom>
        </p:spPr>
      </p:pic>
      <p:pic>
        <p:nvPicPr>
          <p:cNvPr id="9" name="Picture 8">
            <a:extLst>
              <a:ext uri="{FF2B5EF4-FFF2-40B4-BE49-F238E27FC236}">
                <a16:creationId xmlns:a16="http://schemas.microsoft.com/office/drawing/2014/main" id="{8FA4E2FC-AF5A-0B4E-37EC-96D64CC63420}"/>
              </a:ext>
            </a:extLst>
          </p:cNvPr>
          <p:cNvPicPr>
            <a:picLocks noChangeAspect="1"/>
          </p:cNvPicPr>
          <p:nvPr/>
        </p:nvPicPr>
        <p:blipFill>
          <a:blip r:embed="rId4"/>
          <a:stretch>
            <a:fillRect/>
          </a:stretch>
        </p:blipFill>
        <p:spPr>
          <a:xfrm>
            <a:off x="7683957" y="3558418"/>
            <a:ext cx="3026043" cy="2271438"/>
          </a:xfrm>
          <a:prstGeom prst="rect">
            <a:avLst/>
          </a:prstGeom>
        </p:spPr>
      </p:pic>
    </p:spTree>
    <p:extLst>
      <p:ext uri="{BB962C8B-B14F-4D97-AF65-F5344CB8AC3E}">
        <p14:creationId xmlns:p14="http://schemas.microsoft.com/office/powerpoint/2010/main" val="171293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1D9F-07AD-D856-EEC3-D4DDD0E2BF1F}"/>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05C1BB70-2CEF-93E1-C64F-0AF57A66B67A}"/>
              </a:ext>
            </a:extLst>
          </p:cNvPr>
          <p:cNvSpPr>
            <a:spLocks noGrp="1"/>
          </p:cNvSpPr>
          <p:nvPr>
            <p:ph idx="1"/>
          </p:nvPr>
        </p:nvSpPr>
        <p:spPr/>
        <p:txBody>
          <a:bodyPr/>
          <a:lstStyle/>
          <a:p>
            <a:endParaRPr lang="en-US"/>
          </a:p>
        </p:txBody>
      </p:sp>
      <p:pic>
        <p:nvPicPr>
          <p:cNvPr id="4" name="Content Placeholder 7">
            <a:extLst>
              <a:ext uri="{FF2B5EF4-FFF2-40B4-BE49-F238E27FC236}">
                <a16:creationId xmlns:a16="http://schemas.microsoft.com/office/drawing/2014/main" id="{76155EF2-1C16-F7DC-8E31-18692E5D429C}"/>
              </a:ext>
            </a:extLst>
          </p:cNvPr>
          <p:cNvPicPr>
            <a:picLocks noChangeAspect="1"/>
          </p:cNvPicPr>
          <p:nvPr/>
        </p:nvPicPr>
        <p:blipFill>
          <a:blip r:embed="rId2"/>
          <a:stretch>
            <a:fillRect/>
          </a:stretch>
        </p:blipFill>
        <p:spPr>
          <a:xfrm>
            <a:off x="838200" y="1751709"/>
            <a:ext cx="8808600" cy="4499169"/>
          </a:xfrm>
          <a:prstGeom prst="rect">
            <a:avLst/>
          </a:prstGeom>
        </p:spPr>
      </p:pic>
    </p:spTree>
    <p:extLst>
      <p:ext uri="{BB962C8B-B14F-4D97-AF65-F5344CB8AC3E}">
        <p14:creationId xmlns:p14="http://schemas.microsoft.com/office/powerpoint/2010/main" val="1330210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6733-D206-EFFA-C8CF-9EDA7CF9C8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62D57F-6141-51B5-3C87-3F5F2FACA55C}"/>
              </a:ext>
            </a:extLst>
          </p:cNvPr>
          <p:cNvSpPr>
            <a:spLocks noGrp="1"/>
          </p:cNvSpPr>
          <p:nvPr>
            <p:ph idx="1"/>
          </p:nvPr>
        </p:nvSpPr>
        <p:spPr/>
        <p:txBody>
          <a:bodyPr>
            <a:normAutofit lnSpcReduction="10000"/>
          </a:bodyPr>
          <a:lstStyle/>
          <a:p>
            <a:r>
              <a:rPr lang="en-US" sz="2400" b="1" dirty="0"/>
              <a:t>What are the advantages of Azure?</a:t>
            </a:r>
          </a:p>
          <a:p>
            <a:pPr>
              <a:buFont typeface="Arial" panose="020B0604020202020204" pitchFamily="34" charset="0"/>
              <a:buChar char="•"/>
            </a:pPr>
            <a:r>
              <a:rPr lang="en-US" sz="2400" b="1" dirty="0"/>
              <a:t>Latency significantly reduced</a:t>
            </a:r>
            <a:r>
              <a:rPr lang="en-US" sz="2400" dirty="0"/>
              <a:t>: we were able to reduce the latency to &lt; 30 minutes between source and Databricks SQL. Databricks SQL is the replacement for Apache Impala. It is replacement of Impala. </a:t>
            </a:r>
          </a:p>
          <a:p>
            <a:pPr>
              <a:buFont typeface="Arial" panose="020B0604020202020204" pitchFamily="34" charset="0"/>
              <a:buChar char="•"/>
            </a:pPr>
            <a:r>
              <a:rPr lang="en-US" sz="2400" b="1" dirty="0"/>
              <a:t>No more delays for data updates due to a busy cluster</a:t>
            </a:r>
            <a:r>
              <a:rPr lang="en-US" sz="2400" dirty="0"/>
              <a:t>: each data pipeline has dedicated resources and unaffected by traffic caused by other pipelines or developers/users.</a:t>
            </a:r>
          </a:p>
          <a:p>
            <a:pPr>
              <a:buFont typeface="Arial" panose="020B0604020202020204" pitchFamily="34" charset="0"/>
              <a:buChar char="•"/>
            </a:pPr>
            <a:r>
              <a:rPr lang="en-US" sz="2400" b="1" dirty="0"/>
              <a:t>Improved experience for resident developers</a:t>
            </a:r>
            <a:r>
              <a:rPr lang="en-US" sz="2400" dirty="0"/>
              <a:t>: resident developers can make use of the Databricks workspace to access your data, work with notebooks and run your jobs</a:t>
            </a:r>
          </a:p>
          <a:p>
            <a:pPr>
              <a:buFont typeface="Arial" panose="020B0604020202020204" pitchFamily="34" charset="0"/>
              <a:buChar char="•"/>
            </a:pPr>
            <a:r>
              <a:rPr lang="en-US" sz="2400" dirty="0"/>
              <a:t>The on-premise cluster is reaching the capacity limits. This won't be the case on the cloud and allow us to develop new features for you.</a:t>
            </a:r>
          </a:p>
          <a:p>
            <a:endParaRPr lang="en-US" dirty="0"/>
          </a:p>
        </p:txBody>
      </p:sp>
    </p:spTree>
    <p:extLst>
      <p:ext uri="{BB962C8B-B14F-4D97-AF65-F5344CB8AC3E}">
        <p14:creationId xmlns:p14="http://schemas.microsoft.com/office/powerpoint/2010/main" val="3162771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F9DC-7764-2447-E228-D7C79C5F6AC3}"/>
              </a:ext>
            </a:extLst>
          </p:cNvPr>
          <p:cNvSpPr>
            <a:spLocks noGrp="1"/>
          </p:cNvSpPr>
          <p:nvPr>
            <p:ph type="title"/>
          </p:nvPr>
        </p:nvSpPr>
        <p:spPr/>
        <p:txBody>
          <a:bodyPr/>
          <a:lstStyle/>
          <a:p>
            <a:r>
              <a:rPr lang="en-US" dirty="0"/>
              <a:t>Databricks Developers</a:t>
            </a:r>
          </a:p>
        </p:txBody>
      </p:sp>
      <p:pic>
        <p:nvPicPr>
          <p:cNvPr id="5" name="Picture 4">
            <a:extLst>
              <a:ext uri="{FF2B5EF4-FFF2-40B4-BE49-F238E27FC236}">
                <a16:creationId xmlns:a16="http://schemas.microsoft.com/office/drawing/2014/main" id="{2D03F973-45BC-050F-446F-F0681DD0801C}"/>
              </a:ext>
            </a:extLst>
          </p:cNvPr>
          <p:cNvPicPr>
            <a:picLocks noChangeAspect="1"/>
          </p:cNvPicPr>
          <p:nvPr/>
        </p:nvPicPr>
        <p:blipFill>
          <a:blip r:embed="rId2"/>
          <a:stretch>
            <a:fillRect/>
          </a:stretch>
        </p:blipFill>
        <p:spPr>
          <a:xfrm>
            <a:off x="1009650" y="2519362"/>
            <a:ext cx="10172700" cy="1819275"/>
          </a:xfrm>
          <a:prstGeom prst="rect">
            <a:avLst/>
          </a:prstGeom>
        </p:spPr>
      </p:pic>
    </p:spTree>
    <p:extLst>
      <p:ext uri="{BB962C8B-B14F-4D97-AF65-F5344CB8AC3E}">
        <p14:creationId xmlns:p14="http://schemas.microsoft.com/office/powerpoint/2010/main" val="885326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1B90-2918-900B-D3B2-8EF2E2E1F0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36C009-CB7A-0C64-AFAF-BC8FFD8CC7C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B6489A-7990-309F-2014-1A5D783A7C6F}"/>
              </a:ext>
            </a:extLst>
          </p:cNvPr>
          <p:cNvPicPr>
            <a:picLocks noChangeAspect="1"/>
          </p:cNvPicPr>
          <p:nvPr/>
        </p:nvPicPr>
        <p:blipFill>
          <a:blip r:embed="rId2"/>
          <a:stretch>
            <a:fillRect/>
          </a:stretch>
        </p:blipFill>
        <p:spPr>
          <a:xfrm>
            <a:off x="2036361" y="365125"/>
            <a:ext cx="5953125" cy="5543550"/>
          </a:xfrm>
          <a:prstGeom prst="rect">
            <a:avLst/>
          </a:prstGeom>
        </p:spPr>
      </p:pic>
    </p:spTree>
    <p:extLst>
      <p:ext uri="{BB962C8B-B14F-4D97-AF65-F5344CB8AC3E}">
        <p14:creationId xmlns:p14="http://schemas.microsoft.com/office/powerpoint/2010/main" val="1530626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9C9D-6F9D-29F6-8BC8-2FDC9A7012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88367-4084-7DC4-410B-F7592185C6E4}"/>
              </a:ext>
            </a:extLst>
          </p:cNvPr>
          <p:cNvSpPr>
            <a:spLocks noGrp="1"/>
          </p:cNvSpPr>
          <p:nvPr>
            <p:ph idx="1"/>
          </p:nvPr>
        </p:nvSpPr>
        <p:spPr/>
        <p:txBody>
          <a:bodyPr/>
          <a:lstStyle/>
          <a:p>
            <a:r>
              <a:rPr lang="en-US" dirty="0"/>
              <a:t>ACID is an acronym that represents a set of properties that ensure reliable processing of database transactions.</a:t>
            </a:r>
          </a:p>
          <a:p>
            <a:r>
              <a:rPr lang="en-US" b="1" dirty="0"/>
              <a:t>Atomicity</a:t>
            </a:r>
            <a:r>
              <a:rPr lang="en-US" dirty="0"/>
              <a:t>:</a:t>
            </a:r>
          </a:p>
          <a:p>
            <a:pPr>
              <a:buFont typeface="Arial" panose="020B0604020202020204" pitchFamily="34" charset="0"/>
              <a:buChar char="•"/>
            </a:pPr>
            <a:r>
              <a:rPr lang="en-US" dirty="0"/>
              <a:t>Atomicity ensures that a transaction is treated as a single, indivisible unit of work. It means that all the operations within a transaction are either completed entirely or have no effect at all. There is no in-between state.</a:t>
            </a:r>
          </a:p>
          <a:p>
            <a:pPr>
              <a:buFont typeface="Arial" panose="020B0604020202020204" pitchFamily="34" charset="0"/>
              <a:buChar char="•"/>
            </a:pPr>
            <a:r>
              <a:rPr lang="en-US" dirty="0"/>
              <a:t>If any part of a transaction fails (e.g., due to an error or exception), the entire transaction is rolled back, and any changes made by the transaction are undone, leaving the database in its original state.</a:t>
            </a:r>
          </a:p>
          <a:p>
            <a:endParaRPr lang="en-US" dirty="0"/>
          </a:p>
        </p:txBody>
      </p:sp>
    </p:spTree>
    <p:extLst>
      <p:ext uri="{BB962C8B-B14F-4D97-AF65-F5344CB8AC3E}">
        <p14:creationId xmlns:p14="http://schemas.microsoft.com/office/powerpoint/2010/main" val="73001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BC72-732B-FC8E-A56C-0FDA8B446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9B2FF3-06E6-31B9-9996-E201B03C8B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0E0A7D-1BF3-F3ED-9103-1DA138B645F5}"/>
              </a:ext>
            </a:extLst>
          </p:cNvPr>
          <p:cNvPicPr>
            <a:picLocks noChangeAspect="1"/>
          </p:cNvPicPr>
          <p:nvPr/>
        </p:nvPicPr>
        <p:blipFill>
          <a:blip r:embed="rId2"/>
          <a:stretch>
            <a:fillRect/>
          </a:stretch>
        </p:blipFill>
        <p:spPr>
          <a:xfrm>
            <a:off x="922908" y="681037"/>
            <a:ext cx="9067800" cy="4324350"/>
          </a:xfrm>
          <a:prstGeom prst="rect">
            <a:avLst/>
          </a:prstGeom>
        </p:spPr>
      </p:pic>
    </p:spTree>
    <p:extLst>
      <p:ext uri="{BB962C8B-B14F-4D97-AF65-F5344CB8AC3E}">
        <p14:creationId xmlns:p14="http://schemas.microsoft.com/office/powerpoint/2010/main" val="3054410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1C1C-5DA9-A779-279D-F22502F312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D35964-D290-87C6-62A3-63FEF347006F}"/>
              </a:ext>
            </a:extLst>
          </p:cNvPr>
          <p:cNvSpPr>
            <a:spLocks noGrp="1"/>
          </p:cNvSpPr>
          <p:nvPr>
            <p:ph idx="1"/>
          </p:nvPr>
        </p:nvSpPr>
        <p:spPr/>
        <p:txBody>
          <a:bodyPr>
            <a:normAutofit fontScale="92500" lnSpcReduction="10000"/>
          </a:bodyPr>
          <a:lstStyle/>
          <a:p>
            <a:r>
              <a:rPr lang="en-US" dirty="0"/>
              <a:t>Consistency:</a:t>
            </a:r>
          </a:p>
          <a:p>
            <a:r>
              <a:rPr lang="en-US" dirty="0"/>
              <a:t>    Consistency ensures that a transaction brings the database from one consistent state to another consistent state. It enforces integrity constraints, such as unique key constraints or referential integrity constraints.</a:t>
            </a:r>
          </a:p>
          <a:p>
            <a:r>
              <a:rPr lang="en-US" dirty="0"/>
              <a:t>    If a transaction violates any integrity constraints, it is rolled back, and the database remains unchanged.</a:t>
            </a:r>
          </a:p>
          <a:p>
            <a:r>
              <a:rPr lang="en-US" b="1" dirty="0"/>
              <a:t>Isolation</a:t>
            </a:r>
            <a:r>
              <a:rPr lang="en-US" dirty="0"/>
              <a:t>:</a:t>
            </a:r>
          </a:p>
          <a:p>
            <a:pPr>
              <a:buFont typeface="Arial" panose="020B0604020202020204" pitchFamily="34" charset="0"/>
              <a:buChar char="•"/>
            </a:pPr>
            <a:r>
              <a:rPr lang="en-US" dirty="0"/>
              <a:t>Isolation guarantees that the execution of one transaction is isolated from the execution of other concurrent transactions. Each transaction is unaware of the existence of other transactions until they are committed.</a:t>
            </a:r>
          </a:p>
          <a:p>
            <a:endParaRPr lang="en-US" dirty="0"/>
          </a:p>
        </p:txBody>
      </p:sp>
    </p:spTree>
    <p:extLst>
      <p:ext uri="{BB962C8B-B14F-4D97-AF65-F5344CB8AC3E}">
        <p14:creationId xmlns:p14="http://schemas.microsoft.com/office/powerpoint/2010/main" val="2855984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1735-DC5F-7207-807D-E13508B115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FF911F-37B7-6C59-BE1B-F046852D6D72}"/>
              </a:ext>
            </a:extLst>
          </p:cNvPr>
          <p:cNvSpPr>
            <a:spLocks noGrp="1"/>
          </p:cNvSpPr>
          <p:nvPr>
            <p:ph idx="1"/>
          </p:nvPr>
        </p:nvSpPr>
        <p:spPr/>
        <p:txBody>
          <a:bodyPr/>
          <a:lstStyle/>
          <a:p>
            <a:r>
              <a:rPr lang="en-US" b="1" dirty="0"/>
              <a:t>Durability</a:t>
            </a:r>
            <a:r>
              <a:rPr lang="en-US" dirty="0"/>
              <a:t>:</a:t>
            </a:r>
          </a:p>
          <a:p>
            <a:pPr>
              <a:buFont typeface="Arial" panose="020B0604020202020204" pitchFamily="34" charset="0"/>
              <a:buChar char="•"/>
            </a:pPr>
            <a:r>
              <a:rPr lang="en-US" dirty="0"/>
              <a:t>Durability ensures that once a transaction is committed, its effects persist, even in the face of system failures (e.g., power outage or hardware failure). Committed changes are permanently stored in the database and are not lost.</a:t>
            </a:r>
          </a:p>
          <a:p>
            <a:endParaRPr lang="en-US" dirty="0"/>
          </a:p>
        </p:txBody>
      </p:sp>
    </p:spTree>
    <p:extLst>
      <p:ext uri="{BB962C8B-B14F-4D97-AF65-F5344CB8AC3E}">
        <p14:creationId xmlns:p14="http://schemas.microsoft.com/office/powerpoint/2010/main" val="164074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645-6F3C-830C-75E1-54F978A1C1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73534F-4E35-93DA-A406-959302121A85}"/>
              </a:ext>
            </a:extLst>
          </p:cNvPr>
          <p:cNvSpPr>
            <a:spLocks noGrp="1"/>
          </p:cNvSpPr>
          <p:nvPr>
            <p:ph idx="1"/>
          </p:nvPr>
        </p:nvSpPr>
        <p:spPr/>
        <p:txBody>
          <a:bodyPr>
            <a:normAutofit lnSpcReduction="10000"/>
          </a:bodyPr>
          <a:lstStyle/>
          <a:p>
            <a:r>
              <a:rPr lang="en-US" dirty="0"/>
              <a:t>Parquet is an open-source columnar storage file format rather than a row-based format. commonly used in the big data and data warehousing environments. It was designed to optimize data storage and query performance for large datasets. This means that it groups values from the same column together, which can lead to significant compression and performance benefits, especially when querying specific columns.</a:t>
            </a:r>
          </a:p>
          <a:p>
            <a:r>
              <a:rPr lang="en-US" dirty="0"/>
              <a:t>Parquet is widely used in big data processing frameworks like Apache Hadoop, Apache Spark, and Apache Hive. It's optimized for distributed processing, making it an ideal format for large-scale data analytics.</a:t>
            </a:r>
          </a:p>
        </p:txBody>
      </p:sp>
    </p:spTree>
    <p:extLst>
      <p:ext uri="{BB962C8B-B14F-4D97-AF65-F5344CB8AC3E}">
        <p14:creationId xmlns:p14="http://schemas.microsoft.com/office/powerpoint/2010/main" val="283261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9071-E566-24EC-F0C9-6A096B4B3C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62579C-05D0-8773-DF21-67698087EF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37B4DC8-A876-B604-F521-DA8E47EF0857}"/>
              </a:ext>
            </a:extLst>
          </p:cNvPr>
          <p:cNvPicPr>
            <a:picLocks noChangeAspect="1"/>
          </p:cNvPicPr>
          <p:nvPr/>
        </p:nvPicPr>
        <p:blipFill>
          <a:blip r:embed="rId2"/>
          <a:stretch>
            <a:fillRect/>
          </a:stretch>
        </p:blipFill>
        <p:spPr>
          <a:xfrm>
            <a:off x="1352550" y="1485900"/>
            <a:ext cx="9486900" cy="3886200"/>
          </a:xfrm>
          <a:prstGeom prst="rect">
            <a:avLst/>
          </a:prstGeom>
        </p:spPr>
      </p:pic>
    </p:spTree>
    <p:extLst>
      <p:ext uri="{BB962C8B-B14F-4D97-AF65-F5344CB8AC3E}">
        <p14:creationId xmlns:p14="http://schemas.microsoft.com/office/powerpoint/2010/main" val="1055252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CB17-99FA-6957-46C6-F96E4E222B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07929E-7315-25D2-3ED9-2E69A8925F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B4F50F-B0AA-FC76-F126-BBF3112D9E6E}"/>
              </a:ext>
            </a:extLst>
          </p:cNvPr>
          <p:cNvPicPr>
            <a:picLocks noChangeAspect="1"/>
          </p:cNvPicPr>
          <p:nvPr/>
        </p:nvPicPr>
        <p:blipFill>
          <a:blip r:embed="rId2"/>
          <a:stretch>
            <a:fillRect/>
          </a:stretch>
        </p:blipFill>
        <p:spPr>
          <a:xfrm>
            <a:off x="981260" y="751365"/>
            <a:ext cx="9963150" cy="5124450"/>
          </a:xfrm>
          <a:prstGeom prst="rect">
            <a:avLst/>
          </a:prstGeom>
        </p:spPr>
      </p:pic>
    </p:spTree>
    <p:extLst>
      <p:ext uri="{BB962C8B-B14F-4D97-AF65-F5344CB8AC3E}">
        <p14:creationId xmlns:p14="http://schemas.microsoft.com/office/powerpoint/2010/main" val="1520711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8E8C-C957-9F3A-C7B0-91AAE5F944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D55FEFC-3052-0BEF-97F3-F619D6457B0C}"/>
              </a:ext>
            </a:extLst>
          </p:cNvPr>
          <p:cNvSpPr>
            <a:spLocks noGrp="1"/>
          </p:cNvSpPr>
          <p:nvPr>
            <p:ph idx="1"/>
          </p:nvPr>
        </p:nvSpPr>
        <p:spPr/>
        <p:txBody>
          <a:bodyPr>
            <a:normAutofit lnSpcReduction="10000"/>
          </a:bodyPr>
          <a:lstStyle/>
          <a:p>
            <a:r>
              <a:rPr lang="en-US" b="1" dirty="0"/>
              <a:t>Streaming table</a:t>
            </a:r>
          </a:p>
          <a:p>
            <a:r>
              <a:rPr lang="en-US" dirty="0"/>
              <a:t>A </a:t>
            </a:r>
            <a:r>
              <a:rPr lang="en-US" i="1" dirty="0"/>
              <a:t>streaming table</a:t>
            </a:r>
            <a:r>
              <a:rPr lang="en-US" dirty="0"/>
              <a:t> is a Delta table with extra support for streaming or incremental data processing. Streaming tables allow you to process a growing dataset, handling each row only once. Because most datasets grow continuously over time, streaming tables are good for most ingestion workloads. Streaming tables are optimal for pipelines that require data freshness and low latency. Streaming tables can also be useful for massive scale transformations, as results can be incrementally calculated as new data arrives, keeping results up to date without needing to fully recompute all source data with each update. Streaming tables are designed for data sources that are append-only.</a:t>
            </a:r>
          </a:p>
          <a:p>
            <a:endParaRPr lang="en-US" dirty="0"/>
          </a:p>
        </p:txBody>
      </p:sp>
    </p:spTree>
    <p:extLst>
      <p:ext uri="{BB962C8B-B14F-4D97-AF65-F5344CB8AC3E}">
        <p14:creationId xmlns:p14="http://schemas.microsoft.com/office/powerpoint/2010/main" val="3807510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DD2A-8B99-9FBF-0D4D-0E5FCA8A399A}"/>
              </a:ext>
            </a:extLst>
          </p:cNvPr>
          <p:cNvSpPr>
            <a:spLocks noGrp="1"/>
          </p:cNvSpPr>
          <p:nvPr>
            <p:ph type="title"/>
          </p:nvPr>
        </p:nvSpPr>
        <p:spPr/>
        <p:txBody>
          <a:bodyPr/>
          <a:lstStyle/>
          <a:p>
            <a:r>
              <a:rPr lang="en-US" dirty="0"/>
              <a:t>Data Warehouse</a:t>
            </a:r>
          </a:p>
        </p:txBody>
      </p:sp>
      <p:sp>
        <p:nvSpPr>
          <p:cNvPr id="3" name="Content Placeholder 2">
            <a:extLst>
              <a:ext uri="{FF2B5EF4-FFF2-40B4-BE49-F238E27FC236}">
                <a16:creationId xmlns:a16="http://schemas.microsoft.com/office/drawing/2014/main" id="{5ADEADE6-DEE9-F01E-21F5-E291CB9DECE8}"/>
              </a:ext>
            </a:extLst>
          </p:cNvPr>
          <p:cNvSpPr>
            <a:spLocks noGrp="1"/>
          </p:cNvSpPr>
          <p:nvPr>
            <p:ph idx="1"/>
          </p:nvPr>
        </p:nvSpPr>
        <p:spPr>
          <a:xfrm>
            <a:off x="838200" y="1714146"/>
            <a:ext cx="10515600" cy="4351338"/>
          </a:xfrm>
        </p:spPr>
        <p:txBody>
          <a:bodyPr/>
          <a:lstStyle/>
          <a:p>
            <a:r>
              <a:rPr lang="en-US" dirty="0"/>
              <a:t>It stores structured data</a:t>
            </a:r>
          </a:p>
          <a:p>
            <a:r>
              <a:rPr lang="en-US" dirty="0"/>
              <a:t>Has predefined schemas</a:t>
            </a:r>
          </a:p>
          <a:p>
            <a:r>
              <a:rPr lang="en-US" dirty="0"/>
              <a:t>Possible to create BI reports</a:t>
            </a:r>
          </a:p>
          <a:p>
            <a:endParaRPr lang="en-US" dirty="0"/>
          </a:p>
          <a:p>
            <a:r>
              <a:rPr lang="en-US" dirty="0"/>
              <a:t>No support to semi structured data</a:t>
            </a:r>
          </a:p>
          <a:p>
            <a:r>
              <a:rPr lang="en-US" dirty="0"/>
              <a:t>As data grew in variety, velocity and volume costly to store and delay processing time</a:t>
            </a:r>
          </a:p>
        </p:txBody>
      </p:sp>
      <p:pic>
        <p:nvPicPr>
          <p:cNvPr id="5" name="Picture 4">
            <a:extLst>
              <a:ext uri="{FF2B5EF4-FFF2-40B4-BE49-F238E27FC236}">
                <a16:creationId xmlns:a16="http://schemas.microsoft.com/office/drawing/2014/main" id="{1D83FFF9-48AF-BC0C-89E3-3900B94475CF}"/>
              </a:ext>
            </a:extLst>
          </p:cNvPr>
          <p:cNvPicPr>
            <a:picLocks noChangeAspect="1"/>
          </p:cNvPicPr>
          <p:nvPr/>
        </p:nvPicPr>
        <p:blipFill>
          <a:blip r:embed="rId2"/>
          <a:stretch>
            <a:fillRect/>
          </a:stretch>
        </p:blipFill>
        <p:spPr>
          <a:xfrm>
            <a:off x="9105339" y="328836"/>
            <a:ext cx="2470727" cy="2993578"/>
          </a:xfrm>
          <a:prstGeom prst="rect">
            <a:avLst/>
          </a:prstGeom>
        </p:spPr>
      </p:pic>
    </p:spTree>
    <p:extLst>
      <p:ext uri="{BB962C8B-B14F-4D97-AF65-F5344CB8AC3E}">
        <p14:creationId xmlns:p14="http://schemas.microsoft.com/office/powerpoint/2010/main" val="2919384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55F2-6E56-9BBF-892F-F1C2CA2BA779}"/>
              </a:ext>
            </a:extLst>
          </p:cNvPr>
          <p:cNvSpPr>
            <a:spLocks noGrp="1"/>
          </p:cNvSpPr>
          <p:nvPr>
            <p:ph type="title"/>
          </p:nvPr>
        </p:nvSpPr>
        <p:spPr/>
        <p:txBody>
          <a:bodyPr/>
          <a:lstStyle/>
          <a:p>
            <a:r>
              <a:rPr lang="en-US" dirty="0"/>
              <a:t>Data Lake</a:t>
            </a:r>
          </a:p>
        </p:txBody>
      </p:sp>
      <p:sp>
        <p:nvSpPr>
          <p:cNvPr id="3" name="Content Placeholder 2">
            <a:extLst>
              <a:ext uri="{FF2B5EF4-FFF2-40B4-BE49-F238E27FC236}">
                <a16:creationId xmlns:a16="http://schemas.microsoft.com/office/drawing/2014/main" id="{66A43E77-6BF3-12D4-97B4-C901309D1A24}"/>
              </a:ext>
            </a:extLst>
          </p:cNvPr>
          <p:cNvSpPr>
            <a:spLocks noGrp="1"/>
          </p:cNvSpPr>
          <p:nvPr>
            <p:ph idx="1"/>
          </p:nvPr>
        </p:nvSpPr>
        <p:spPr/>
        <p:txBody>
          <a:bodyPr>
            <a:normAutofit lnSpcReduction="10000"/>
          </a:bodyPr>
          <a:lstStyle/>
          <a:p>
            <a:r>
              <a:rPr lang="en-US" sz="2400" dirty="0"/>
              <a:t>Flexible data storage</a:t>
            </a:r>
          </a:p>
          <a:p>
            <a:r>
              <a:rPr lang="en-US" sz="2400" dirty="0"/>
              <a:t>Streaming support</a:t>
            </a:r>
          </a:p>
          <a:p>
            <a:r>
              <a:rPr lang="en-US" sz="2400" dirty="0"/>
              <a:t>Cost efficient</a:t>
            </a:r>
          </a:p>
          <a:p>
            <a:endParaRPr lang="en-US" sz="2400" dirty="0"/>
          </a:p>
          <a:p>
            <a:r>
              <a:rPr lang="en-US" sz="2400" dirty="0"/>
              <a:t>Not supportive to transactional data</a:t>
            </a:r>
          </a:p>
          <a:p>
            <a:r>
              <a:rPr lang="en-US" sz="2400" dirty="0"/>
              <a:t>Poor data reliability, Data warehouse still needed</a:t>
            </a:r>
          </a:p>
          <a:p>
            <a:r>
              <a:rPr lang="en-US" sz="2400" dirty="0"/>
              <a:t>Slow analysis and performance</a:t>
            </a:r>
          </a:p>
          <a:p>
            <a:r>
              <a:rPr lang="en-US" sz="2400" dirty="0"/>
              <a:t>Security and privacy </a:t>
            </a:r>
          </a:p>
          <a:p>
            <a:r>
              <a:rPr lang="en-US" sz="2400" dirty="0"/>
              <a:t>Lack of ACID transactional support (append execute and merge)</a:t>
            </a:r>
          </a:p>
          <a:p>
            <a:r>
              <a:rPr lang="en-US" sz="2400" dirty="0"/>
              <a:t>Lack of schema enforcement (immutable)</a:t>
            </a:r>
          </a:p>
          <a:p>
            <a:endParaRPr lang="en-US" dirty="0"/>
          </a:p>
        </p:txBody>
      </p:sp>
      <p:pic>
        <p:nvPicPr>
          <p:cNvPr id="5" name="Picture 4">
            <a:extLst>
              <a:ext uri="{FF2B5EF4-FFF2-40B4-BE49-F238E27FC236}">
                <a16:creationId xmlns:a16="http://schemas.microsoft.com/office/drawing/2014/main" id="{CC7999AA-1148-2E5A-3D03-37EB6520DA22}"/>
              </a:ext>
            </a:extLst>
          </p:cNvPr>
          <p:cNvPicPr>
            <a:picLocks noChangeAspect="1"/>
          </p:cNvPicPr>
          <p:nvPr/>
        </p:nvPicPr>
        <p:blipFill>
          <a:blip r:embed="rId2"/>
          <a:stretch>
            <a:fillRect/>
          </a:stretch>
        </p:blipFill>
        <p:spPr>
          <a:xfrm>
            <a:off x="7638079" y="365125"/>
            <a:ext cx="3343275" cy="1771650"/>
          </a:xfrm>
          <a:prstGeom prst="rect">
            <a:avLst/>
          </a:prstGeom>
        </p:spPr>
      </p:pic>
    </p:spTree>
    <p:extLst>
      <p:ext uri="{BB962C8B-B14F-4D97-AF65-F5344CB8AC3E}">
        <p14:creationId xmlns:p14="http://schemas.microsoft.com/office/powerpoint/2010/main" val="296691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3253-95F3-63F8-D472-4C9E5A82D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DB44F5-81EC-38D1-AADA-6EAE56F1C64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5451A8C-970C-5B8B-8885-A1757F8A5678}"/>
              </a:ext>
            </a:extLst>
          </p:cNvPr>
          <p:cNvPicPr>
            <a:picLocks noChangeAspect="1"/>
          </p:cNvPicPr>
          <p:nvPr/>
        </p:nvPicPr>
        <p:blipFill>
          <a:blip r:embed="rId2"/>
          <a:stretch>
            <a:fillRect/>
          </a:stretch>
        </p:blipFill>
        <p:spPr>
          <a:xfrm>
            <a:off x="1105732" y="559247"/>
            <a:ext cx="8801748" cy="4095451"/>
          </a:xfrm>
          <a:prstGeom prst="rect">
            <a:avLst/>
          </a:prstGeom>
        </p:spPr>
      </p:pic>
    </p:spTree>
    <p:extLst>
      <p:ext uri="{BB962C8B-B14F-4D97-AF65-F5344CB8AC3E}">
        <p14:creationId xmlns:p14="http://schemas.microsoft.com/office/powerpoint/2010/main" val="2670992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C401-89E0-0D2E-E106-FEECD1925C39}"/>
              </a:ext>
            </a:extLst>
          </p:cNvPr>
          <p:cNvSpPr>
            <a:spLocks noGrp="1"/>
          </p:cNvSpPr>
          <p:nvPr>
            <p:ph type="title"/>
          </p:nvPr>
        </p:nvSpPr>
        <p:spPr/>
        <p:txBody>
          <a:bodyPr/>
          <a:lstStyle/>
          <a:p>
            <a:r>
              <a:rPr lang="en-US" dirty="0"/>
              <a:t>Data Lakehouse</a:t>
            </a:r>
          </a:p>
        </p:txBody>
      </p:sp>
      <p:sp>
        <p:nvSpPr>
          <p:cNvPr id="3" name="Content Placeholder 2">
            <a:extLst>
              <a:ext uri="{FF2B5EF4-FFF2-40B4-BE49-F238E27FC236}">
                <a16:creationId xmlns:a16="http://schemas.microsoft.com/office/drawing/2014/main" id="{9CAB1BDF-BC07-4C7E-C7B9-A766A0335B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47B30B-0452-DC58-A244-8AD443C4CB75}"/>
              </a:ext>
            </a:extLst>
          </p:cNvPr>
          <p:cNvPicPr>
            <a:picLocks noChangeAspect="1"/>
          </p:cNvPicPr>
          <p:nvPr/>
        </p:nvPicPr>
        <p:blipFill>
          <a:blip r:embed="rId2"/>
          <a:stretch>
            <a:fillRect/>
          </a:stretch>
        </p:blipFill>
        <p:spPr>
          <a:xfrm>
            <a:off x="879629" y="1490615"/>
            <a:ext cx="9418977" cy="4808013"/>
          </a:xfrm>
          <a:prstGeom prst="rect">
            <a:avLst/>
          </a:prstGeom>
        </p:spPr>
      </p:pic>
    </p:spTree>
    <p:extLst>
      <p:ext uri="{BB962C8B-B14F-4D97-AF65-F5344CB8AC3E}">
        <p14:creationId xmlns:p14="http://schemas.microsoft.com/office/powerpoint/2010/main" val="104142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DF1E-CFB8-79E2-95A7-924B20F2A8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BD83BA-EBAD-BF72-08B6-4C6D12DE485C}"/>
              </a:ext>
            </a:extLst>
          </p:cNvPr>
          <p:cNvSpPr>
            <a:spLocks noGrp="1"/>
          </p:cNvSpPr>
          <p:nvPr>
            <p:ph idx="1"/>
          </p:nvPr>
        </p:nvSpPr>
        <p:spPr>
          <a:xfrm>
            <a:off x="838200" y="5573357"/>
            <a:ext cx="10515600" cy="603605"/>
          </a:xfrm>
        </p:spPr>
        <p:txBody>
          <a:bodyPr/>
          <a:lstStyle/>
          <a:p>
            <a:r>
              <a:rPr lang="en-US" dirty="0"/>
              <a:t>No need to install any hardware</a:t>
            </a:r>
          </a:p>
        </p:txBody>
      </p:sp>
      <p:pic>
        <p:nvPicPr>
          <p:cNvPr id="5" name="Picture 4">
            <a:extLst>
              <a:ext uri="{FF2B5EF4-FFF2-40B4-BE49-F238E27FC236}">
                <a16:creationId xmlns:a16="http://schemas.microsoft.com/office/drawing/2014/main" id="{C86147ED-5ECB-FC95-54A4-CB2722BAFF88}"/>
              </a:ext>
            </a:extLst>
          </p:cNvPr>
          <p:cNvPicPr>
            <a:picLocks noChangeAspect="1"/>
          </p:cNvPicPr>
          <p:nvPr/>
        </p:nvPicPr>
        <p:blipFill>
          <a:blip r:embed="rId2"/>
          <a:stretch>
            <a:fillRect/>
          </a:stretch>
        </p:blipFill>
        <p:spPr>
          <a:xfrm>
            <a:off x="1056443" y="157975"/>
            <a:ext cx="9706252" cy="5208233"/>
          </a:xfrm>
          <a:prstGeom prst="rect">
            <a:avLst/>
          </a:prstGeom>
        </p:spPr>
      </p:pic>
    </p:spTree>
    <p:extLst>
      <p:ext uri="{BB962C8B-B14F-4D97-AF65-F5344CB8AC3E}">
        <p14:creationId xmlns:p14="http://schemas.microsoft.com/office/powerpoint/2010/main" val="4118406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31D5-A42B-1548-DB78-9FDD3BC905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440A0A-1627-CAB5-FA45-61E62186ED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E8C5684-38B6-C85B-D3F1-A2E7F3235ED5}"/>
              </a:ext>
            </a:extLst>
          </p:cNvPr>
          <p:cNvPicPr>
            <a:picLocks noChangeAspect="1"/>
          </p:cNvPicPr>
          <p:nvPr/>
        </p:nvPicPr>
        <p:blipFill>
          <a:blip r:embed="rId2"/>
          <a:stretch>
            <a:fillRect/>
          </a:stretch>
        </p:blipFill>
        <p:spPr>
          <a:xfrm>
            <a:off x="838200" y="592631"/>
            <a:ext cx="9282344" cy="4742067"/>
          </a:xfrm>
          <a:prstGeom prst="rect">
            <a:avLst/>
          </a:prstGeom>
        </p:spPr>
      </p:pic>
    </p:spTree>
    <p:extLst>
      <p:ext uri="{BB962C8B-B14F-4D97-AF65-F5344CB8AC3E}">
        <p14:creationId xmlns:p14="http://schemas.microsoft.com/office/powerpoint/2010/main" val="1198661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997A-E55E-E4B2-FE0C-5B04E62DD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BAFF82-8145-773C-3C67-C0ABEF1160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8D350C-7B49-EE15-87F8-F660BEDBF43B}"/>
              </a:ext>
            </a:extLst>
          </p:cNvPr>
          <p:cNvPicPr>
            <a:picLocks noChangeAspect="1"/>
          </p:cNvPicPr>
          <p:nvPr/>
        </p:nvPicPr>
        <p:blipFill>
          <a:blip r:embed="rId2"/>
          <a:stretch>
            <a:fillRect/>
          </a:stretch>
        </p:blipFill>
        <p:spPr>
          <a:xfrm>
            <a:off x="996425" y="1825625"/>
            <a:ext cx="9913947" cy="3891594"/>
          </a:xfrm>
          <a:prstGeom prst="rect">
            <a:avLst/>
          </a:prstGeom>
        </p:spPr>
      </p:pic>
    </p:spTree>
    <p:extLst>
      <p:ext uri="{BB962C8B-B14F-4D97-AF65-F5344CB8AC3E}">
        <p14:creationId xmlns:p14="http://schemas.microsoft.com/office/powerpoint/2010/main" val="2308669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003E-2FFC-24FE-EA70-44C2DDD0C206}"/>
              </a:ext>
            </a:extLst>
          </p:cNvPr>
          <p:cNvSpPr>
            <a:spLocks noGrp="1"/>
          </p:cNvSpPr>
          <p:nvPr>
            <p:ph type="title"/>
          </p:nvPr>
        </p:nvSpPr>
        <p:spPr/>
        <p:txBody>
          <a:bodyPr/>
          <a:lstStyle/>
          <a:p>
            <a:r>
              <a:rPr lang="en-US" dirty="0"/>
              <a:t>Photon</a:t>
            </a:r>
          </a:p>
        </p:txBody>
      </p:sp>
      <p:sp>
        <p:nvSpPr>
          <p:cNvPr id="3" name="Content Placeholder 2">
            <a:extLst>
              <a:ext uri="{FF2B5EF4-FFF2-40B4-BE49-F238E27FC236}">
                <a16:creationId xmlns:a16="http://schemas.microsoft.com/office/drawing/2014/main" id="{EA136A89-672E-9105-2294-71FA8723B165}"/>
              </a:ext>
            </a:extLst>
          </p:cNvPr>
          <p:cNvSpPr>
            <a:spLocks noGrp="1"/>
          </p:cNvSpPr>
          <p:nvPr>
            <p:ph idx="1"/>
          </p:nvPr>
        </p:nvSpPr>
        <p:spPr/>
        <p:txBody>
          <a:bodyPr/>
          <a:lstStyle/>
          <a:p>
            <a:r>
              <a:rPr lang="en-US" dirty="0"/>
              <a:t>Next generation query engine</a:t>
            </a:r>
          </a:p>
        </p:txBody>
      </p:sp>
      <p:pic>
        <p:nvPicPr>
          <p:cNvPr id="5" name="Picture 4">
            <a:extLst>
              <a:ext uri="{FF2B5EF4-FFF2-40B4-BE49-F238E27FC236}">
                <a16:creationId xmlns:a16="http://schemas.microsoft.com/office/drawing/2014/main" id="{1E6D03AC-C2AB-DE4D-B74B-A080EAA175D0}"/>
              </a:ext>
            </a:extLst>
          </p:cNvPr>
          <p:cNvPicPr>
            <a:picLocks noChangeAspect="1"/>
          </p:cNvPicPr>
          <p:nvPr/>
        </p:nvPicPr>
        <p:blipFill>
          <a:blip r:embed="rId2"/>
          <a:stretch>
            <a:fillRect/>
          </a:stretch>
        </p:blipFill>
        <p:spPr>
          <a:xfrm>
            <a:off x="2104101" y="2487226"/>
            <a:ext cx="6738058" cy="3448434"/>
          </a:xfrm>
          <a:prstGeom prst="rect">
            <a:avLst/>
          </a:prstGeom>
        </p:spPr>
      </p:pic>
    </p:spTree>
    <p:extLst>
      <p:ext uri="{BB962C8B-B14F-4D97-AF65-F5344CB8AC3E}">
        <p14:creationId xmlns:p14="http://schemas.microsoft.com/office/powerpoint/2010/main" val="3767275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E1-E934-078E-63DB-7AB2E36B1F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E4B313-02C0-D4E6-43B9-43CCB38CE1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FE79F2-D53B-E540-91DD-2E46887D9593}"/>
              </a:ext>
            </a:extLst>
          </p:cNvPr>
          <p:cNvPicPr>
            <a:picLocks noChangeAspect="1"/>
          </p:cNvPicPr>
          <p:nvPr/>
        </p:nvPicPr>
        <p:blipFill>
          <a:blip r:embed="rId2"/>
          <a:stretch>
            <a:fillRect/>
          </a:stretch>
        </p:blipFill>
        <p:spPr>
          <a:xfrm>
            <a:off x="997997" y="1779251"/>
            <a:ext cx="9735105" cy="4397712"/>
          </a:xfrm>
          <a:prstGeom prst="rect">
            <a:avLst/>
          </a:prstGeom>
        </p:spPr>
      </p:pic>
    </p:spTree>
    <p:extLst>
      <p:ext uri="{BB962C8B-B14F-4D97-AF65-F5344CB8AC3E}">
        <p14:creationId xmlns:p14="http://schemas.microsoft.com/office/powerpoint/2010/main" val="1621336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95BE-238D-A2BD-73B4-222C3FDE57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BE30D8-5A71-81C4-8B8B-6A9EB1AD45F6}"/>
              </a:ext>
            </a:extLst>
          </p:cNvPr>
          <p:cNvSpPr>
            <a:spLocks noGrp="1"/>
          </p:cNvSpPr>
          <p:nvPr>
            <p:ph idx="1"/>
          </p:nvPr>
        </p:nvSpPr>
        <p:spPr/>
        <p:txBody>
          <a:bodyPr/>
          <a:lstStyle/>
          <a:p>
            <a:r>
              <a:rPr lang="en-US" dirty="0"/>
              <a:t>Azure Databricks is an Apache Spark-based analytics platform offered as a fully managed service on Microsoft Azure. It is designed for data engineering, data science, and machine learning tasks, making it a powerful tool for processing and analyzing large volumes of data. Here are key features and components of Azure Databricks:</a:t>
            </a:r>
          </a:p>
        </p:txBody>
      </p:sp>
    </p:spTree>
    <p:extLst>
      <p:ext uri="{BB962C8B-B14F-4D97-AF65-F5344CB8AC3E}">
        <p14:creationId xmlns:p14="http://schemas.microsoft.com/office/powerpoint/2010/main" val="2206817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5BFC-2647-16DE-8BE7-27F22ABF16CD}"/>
              </a:ext>
            </a:extLst>
          </p:cNvPr>
          <p:cNvSpPr>
            <a:spLocks noGrp="1"/>
          </p:cNvSpPr>
          <p:nvPr>
            <p:ph type="title"/>
          </p:nvPr>
        </p:nvSpPr>
        <p:spPr/>
        <p:txBody>
          <a:bodyPr/>
          <a:lstStyle/>
          <a:p>
            <a:r>
              <a:rPr lang="en-US" b="1" dirty="0"/>
              <a:t>What is a data pipeline</a:t>
            </a:r>
            <a:endParaRPr lang="en-US" dirty="0"/>
          </a:p>
        </p:txBody>
      </p:sp>
      <p:sp>
        <p:nvSpPr>
          <p:cNvPr id="3" name="Content Placeholder 2">
            <a:extLst>
              <a:ext uri="{FF2B5EF4-FFF2-40B4-BE49-F238E27FC236}">
                <a16:creationId xmlns:a16="http://schemas.microsoft.com/office/drawing/2014/main" id="{EF1D8243-A800-E06B-3D3C-41F13E14968B}"/>
              </a:ext>
            </a:extLst>
          </p:cNvPr>
          <p:cNvSpPr>
            <a:spLocks noGrp="1"/>
          </p:cNvSpPr>
          <p:nvPr>
            <p:ph idx="1"/>
          </p:nvPr>
        </p:nvSpPr>
        <p:spPr/>
        <p:txBody>
          <a:bodyPr>
            <a:normAutofit fontScale="92500"/>
          </a:bodyPr>
          <a:lstStyle/>
          <a:p>
            <a:r>
              <a:rPr lang="en-US" dirty="0"/>
              <a:t>A data pipeline implements the steps required to move data from source systems, transform that data based on requirements, and store the data in a target system. A data pipeline includes all the processes necessary to turn raw data into prepared data that users can consume. For example, a data pipeline might prepare data so data analysts and data scientists can extract value from the data through analysis and reporting.</a:t>
            </a:r>
          </a:p>
          <a:p>
            <a:r>
              <a:rPr lang="en-US" dirty="0"/>
              <a:t>An extract, transform, and load (ETL) workflow is a common example of a data pipeline. In ETL processing, data is ingested from source systems and written to a staging area, transformed based on requirements (ensuring data quality, deduplicating records, and so forth), and then written to a target system such as a data warehouse or data lake.</a:t>
            </a:r>
          </a:p>
          <a:p>
            <a:endParaRPr lang="en-US" dirty="0"/>
          </a:p>
        </p:txBody>
      </p:sp>
    </p:spTree>
    <p:extLst>
      <p:ext uri="{BB962C8B-B14F-4D97-AF65-F5344CB8AC3E}">
        <p14:creationId xmlns:p14="http://schemas.microsoft.com/office/powerpoint/2010/main" val="2480365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1122-C1ED-91E9-75CE-167FBB0D80DC}"/>
              </a:ext>
            </a:extLst>
          </p:cNvPr>
          <p:cNvSpPr>
            <a:spLocks noGrp="1"/>
          </p:cNvSpPr>
          <p:nvPr>
            <p:ph type="title"/>
          </p:nvPr>
        </p:nvSpPr>
        <p:spPr/>
        <p:txBody>
          <a:bodyPr/>
          <a:lstStyle/>
          <a:p>
            <a:r>
              <a:rPr lang="en-US" dirty="0"/>
              <a:t>Transactional data</a:t>
            </a:r>
          </a:p>
        </p:txBody>
      </p:sp>
      <p:sp>
        <p:nvSpPr>
          <p:cNvPr id="3" name="Content Placeholder 2">
            <a:extLst>
              <a:ext uri="{FF2B5EF4-FFF2-40B4-BE49-F238E27FC236}">
                <a16:creationId xmlns:a16="http://schemas.microsoft.com/office/drawing/2014/main" id="{6BFE7552-3F84-D9B8-90F6-D877A8A069CF}"/>
              </a:ext>
            </a:extLst>
          </p:cNvPr>
          <p:cNvSpPr>
            <a:spLocks noGrp="1"/>
          </p:cNvSpPr>
          <p:nvPr>
            <p:ph idx="1"/>
          </p:nvPr>
        </p:nvSpPr>
        <p:spPr/>
        <p:txBody>
          <a:bodyPr>
            <a:normAutofit fontScale="85000" lnSpcReduction="10000"/>
          </a:bodyPr>
          <a:lstStyle/>
          <a:p>
            <a:pPr marL="0" indent="0">
              <a:buNone/>
            </a:pPr>
            <a:r>
              <a:rPr lang="en-US" dirty="0"/>
              <a:t>Transactional data typically includes details about events, activities, or operations that involve the exchange of goods, services, money, or information. Here are some common examples of transactional data.</a:t>
            </a:r>
          </a:p>
          <a:p>
            <a:pPr lvl="1"/>
            <a:r>
              <a:rPr lang="en-US" dirty="0"/>
              <a:t>Sales Transactions: Data related to sales, including customer names, product descriptions, quantities sold, prices, and dates of purchase. Sales transaction data is essential for tracking revenue, inventory, and customer preferences.</a:t>
            </a:r>
          </a:p>
          <a:p>
            <a:pPr lvl="1"/>
            <a:r>
              <a:rPr lang="en-US" dirty="0"/>
              <a:t>Financial Transactions: Financial data such as invoices, receipts, payments, and purchase orders. This data is vital for managing cash flow, budgeting, and financial reporting.</a:t>
            </a:r>
          </a:p>
          <a:p>
            <a:pPr lvl="1"/>
            <a:r>
              <a:rPr lang="en-US" dirty="0"/>
              <a:t>Order Transactions: Information about customer orders, including order numbers, shipping addresses, order statuses, and payment methods.</a:t>
            </a:r>
          </a:p>
          <a:p>
            <a:pPr lvl="1"/>
            <a:r>
              <a:rPr lang="en-US" dirty="0"/>
              <a:t>Inventory Transactions: Data about changes in inventory levels, such as stock additions, removals, and adjustments. It helps in managing inventory levels and replenishing stock.</a:t>
            </a:r>
          </a:p>
          <a:p>
            <a:pPr lvl="1"/>
            <a:r>
              <a:rPr lang="en-US" dirty="0"/>
              <a:t>Banking Transactions: Data related to banking activities, including deposits, withdrawals, transfers, and account balances. Banking transaction data is crucial for managing personal or business finances.</a:t>
            </a:r>
          </a:p>
        </p:txBody>
      </p:sp>
    </p:spTree>
    <p:extLst>
      <p:ext uri="{BB962C8B-B14F-4D97-AF65-F5344CB8AC3E}">
        <p14:creationId xmlns:p14="http://schemas.microsoft.com/office/powerpoint/2010/main" val="337579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355B-5922-B517-0AAD-10356F955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D71C91-065C-696B-04ED-AA3A116AA241}"/>
              </a:ext>
            </a:extLst>
          </p:cNvPr>
          <p:cNvSpPr>
            <a:spLocks noGrp="1"/>
          </p:cNvSpPr>
          <p:nvPr>
            <p:ph idx="1"/>
          </p:nvPr>
        </p:nvSpPr>
        <p:spPr>
          <a:xfrm>
            <a:off x="838200" y="5317723"/>
            <a:ext cx="10515600" cy="859239"/>
          </a:xfrm>
        </p:spPr>
        <p:txBody>
          <a:bodyPr>
            <a:normAutofit fontScale="92500" lnSpcReduction="20000"/>
          </a:bodyPr>
          <a:lstStyle/>
          <a:p>
            <a:r>
              <a:rPr lang="en-US" dirty="0"/>
              <a:t>Operated by individual </a:t>
            </a:r>
            <a:r>
              <a:rPr lang="en-US" dirty="0" err="1"/>
              <a:t>enterprizes</a:t>
            </a:r>
            <a:endParaRPr lang="en-US" dirty="0"/>
          </a:p>
          <a:p>
            <a:r>
              <a:rPr lang="en-US" dirty="0"/>
              <a:t>May be some government data, medical data </a:t>
            </a:r>
          </a:p>
        </p:txBody>
      </p:sp>
      <p:pic>
        <p:nvPicPr>
          <p:cNvPr id="5" name="Picture 4">
            <a:extLst>
              <a:ext uri="{FF2B5EF4-FFF2-40B4-BE49-F238E27FC236}">
                <a16:creationId xmlns:a16="http://schemas.microsoft.com/office/drawing/2014/main" id="{6907D735-878D-B0F7-7FFC-AC8FF56C455A}"/>
              </a:ext>
            </a:extLst>
          </p:cNvPr>
          <p:cNvPicPr>
            <a:picLocks noChangeAspect="1"/>
          </p:cNvPicPr>
          <p:nvPr/>
        </p:nvPicPr>
        <p:blipFill>
          <a:blip r:embed="rId2"/>
          <a:stretch>
            <a:fillRect/>
          </a:stretch>
        </p:blipFill>
        <p:spPr>
          <a:xfrm>
            <a:off x="897384" y="-97655"/>
            <a:ext cx="8993560" cy="5174006"/>
          </a:xfrm>
          <a:prstGeom prst="rect">
            <a:avLst/>
          </a:prstGeom>
        </p:spPr>
      </p:pic>
    </p:spTree>
    <p:extLst>
      <p:ext uri="{BB962C8B-B14F-4D97-AF65-F5344CB8AC3E}">
        <p14:creationId xmlns:p14="http://schemas.microsoft.com/office/powerpoint/2010/main" val="331900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4F8D-E1E7-9D63-FAC2-410006E850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95DEC6-16F0-DF3B-5C12-6DD3C121C1A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138E3-3C4D-E5EA-281F-7B2066D633B5}"/>
              </a:ext>
            </a:extLst>
          </p:cNvPr>
          <p:cNvPicPr>
            <a:picLocks noChangeAspect="1"/>
          </p:cNvPicPr>
          <p:nvPr/>
        </p:nvPicPr>
        <p:blipFill>
          <a:blip r:embed="rId2"/>
          <a:stretch>
            <a:fillRect/>
          </a:stretch>
        </p:blipFill>
        <p:spPr>
          <a:xfrm>
            <a:off x="914400" y="365125"/>
            <a:ext cx="9702180" cy="5085764"/>
          </a:xfrm>
          <a:prstGeom prst="rect">
            <a:avLst/>
          </a:prstGeom>
        </p:spPr>
      </p:pic>
    </p:spTree>
    <p:extLst>
      <p:ext uri="{BB962C8B-B14F-4D97-AF65-F5344CB8AC3E}">
        <p14:creationId xmlns:p14="http://schemas.microsoft.com/office/powerpoint/2010/main" val="3389615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1EC8-7BA7-5456-B0E4-E44AC2A234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73C6C9-58A0-A84A-A690-93F0ADC7AB9F}"/>
              </a:ext>
            </a:extLst>
          </p:cNvPr>
          <p:cNvSpPr>
            <a:spLocks noGrp="1"/>
          </p:cNvSpPr>
          <p:nvPr>
            <p:ph idx="1"/>
          </p:nvPr>
        </p:nvSpPr>
        <p:spPr>
          <a:xfrm>
            <a:off x="838200" y="5690585"/>
            <a:ext cx="10515600" cy="486377"/>
          </a:xfrm>
        </p:spPr>
        <p:txBody>
          <a:bodyPr>
            <a:normAutofit fontScale="62500" lnSpcReduction="20000"/>
          </a:bodyPr>
          <a:lstStyle/>
          <a:p>
            <a:r>
              <a:rPr lang="en-US" dirty="0"/>
              <a:t>Server, hardware, switches, firewall, underlying wiring … : </a:t>
            </a:r>
            <a:r>
              <a:rPr lang="en-US" dirty="0" err="1"/>
              <a:t>laaS</a:t>
            </a:r>
            <a:r>
              <a:rPr lang="en-US" dirty="0"/>
              <a:t> will be taken care by cloud provider </a:t>
            </a:r>
          </a:p>
        </p:txBody>
      </p:sp>
      <p:pic>
        <p:nvPicPr>
          <p:cNvPr id="5" name="Picture 4">
            <a:extLst>
              <a:ext uri="{FF2B5EF4-FFF2-40B4-BE49-F238E27FC236}">
                <a16:creationId xmlns:a16="http://schemas.microsoft.com/office/drawing/2014/main" id="{1F93DAEF-6618-632A-BA86-8BE9CD8FA3B8}"/>
              </a:ext>
            </a:extLst>
          </p:cNvPr>
          <p:cNvPicPr>
            <a:picLocks noChangeAspect="1"/>
          </p:cNvPicPr>
          <p:nvPr/>
        </p:nvPicPr>
        <p:blipFill>
          <a:blip r:embed="rId2"/>
          <a:stretch>
            <a:fillRect/>
          </a:stretch>
        </p:blipFill>
        <p:spPr>
          <a:xfrm>
            <a:off x="763479" y="365125"/>
            <a:ext cx="7883673" cy="4800166"/>
          </a:xfrm>
          <a:prstGeom prst="rect">
            <a:avLst/>
          </a:prstGeom>
        </p:spPr>
      </p:pic>
    </p:spTree>
    <p:extLst>
      <p:ext uri="{BB962C8B-B14F-4D97-AF65-F5344CB8AC3E}">
        <p14:creationId xmlns:p14="http://schemas.microsoft.com/office/powerpoint/2010/main" val="125046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1514</Words>
  <Application>Microsoft Office PowerPoint</Application>
  <PresentationFormat>Widescreen</PresentationFormat>
  <Paragraphs>111</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Bosch Office Sans</vt:lpstr>
      <vt:lpstr>Calibri</vt:lpstr>
      <vt:lpstr>Calibri Light</vt:lpstr>
      <vt:lpstr>Office Theme</vt:lpstr>
      <vt:lpstr>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 Models</vt:lpstr>
      <vt:lpstr>Shared Responsibility Model</vt:lpstr>
      <vt:lpstr>PowerPoint Presentation</vt:lpstr>
      <vt:lpstr>Databricks Developers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Warehouse</vt:lpstr>
      <vt:lpstr>Data Lake</vt:lpstr>
      <vt:lpstr>PowerPoint Presentation</vt:lpstr>
      <vt:lpstr>Data Lakehouse</vt:lpstr>
      <vt:lpstr>PowerPoint Presentation</vt:lpstr>
      <vt:lpstr>PowerPoint Presentation</vt:lpstr>
      <vt:lpstr>Photon</vt:lpstr>
      <vt:lpstr>PowerPoint Presentation</vt:lpstr>
      <vt:lpstr>PowerPoint Presentation</vt:lpstr>
      <vt:lpstr>What is a data pipeline</vt:lpstr>
      <vt:lpstr>Transactional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c:title>
  <dc:creator>Agrawal Shanu (CR/RAI1-IN)</dc:creator>
  <cp:lastModifiedBy>Agrawal Shanu (CR/RAI1-IN)</cp:lastModifiedBy>
  <cp:revision>10</cp:revision>
  <dcterms:created xsi:type="dcterms:W3CDTF">2023-09-26T04:27:45Z</dcterms:created>
  <dcterms:modified xsi:type="dcterms:W3CDTF">2023-10-27T12:08:43Z</dcterms:modified>
</cp:coreProperties>
</file>